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3" r:id="rId2"/>
    <p:sldId id="280" r:id="rId3"/>
    <p:sldId id="296" r:id="rId4"/>
    <p:sldId id="306" r:id="rId5"/>
    <p:sldId id="298" r:id="rId6"/>
    <p:sldId id="301" r:id="rId7"/>
    <p:sldId id="299" r:id="rId8"/>
    <p:sldId id="302" r:id="rId9"/>
    <p:sldId id="303" r:id="rId10"/>
    <p:sldId id="305" r:id="rId11"/>
    <p:sldId id="304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669900"/>
    <a:srgbClr val="FFFF00"/>
    <a:srgbClr val="CC6600"/>
    <a:srgbClr val="0099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6" autoAdjust="0"/>
    <p:restoredTop sz="94660"/>
  </p:normalViewPr>
  <p:slideViewPr>
    <p:cSldViewPr>
      <p:cViewPr>
        <p:scale>
          <a:sx n="60" d="100"/>
          <a:sy n="60" d="100"/>
        </p:scale>
        <p:origin x="-134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CHM 102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Sinex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37338F-4312-4852-8DFD-CB7E08DCE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1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CHM 102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Sinex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E903AAD-1CF6-4468-9F9C-D63805B9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6076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BBE6E4-0C3F-4D6A-B2B2-4068CE01176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E2FCF1-33BD-4E93-AE09-E0BC0C1AB69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PGCC CHM 102 Sinex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124A0-749E-41FE-B3FD-4A1C994D9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PGCC CHM 102 Sinex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4BDC8-3CE7-4332-B42D-706228406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PGCC CHM 102 Sinex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FC047-6FB1-4AB1-9AEE-BDFCB30C5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9688"/>
            <a:ext cx="8229600" cy="7239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896938"/>
            <a:ext cx="9144000" cy="2697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3746500"/>
            <a:ext cx="9144000" cy="2697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9688"/>
            <a:ext cx="8229600" cy="7239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896938"/>
            <a:ext cx="4495800" cy="5546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96938"/>
            <a:ext cx="4495800" cy="2697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46500"/>
            <a:ext cx="4495800" cy="2697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PGCC CHM 102 Sinex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C5F9D-B7C0-4109-8C92-EC584892D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PGCC CHM 102 Sinex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0486F-798A-478A-B861-00CAD027A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PGCC CHM 102 Sinex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78F6D-84A3-4D0E-A5ED-CD62918AB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PGCC CHM 102 Sinex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33D4F-254C-4BF6-A749-888061C1F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PGCC CHM 102 Sinex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6C7B7-A16B-4509-8A79-39E3227A9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PGCC CHM 102 Sinex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1B435-9EC6-4FF1-BDB1-07DB6A03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PGCC CHM 102 Sinex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D41E0-9D0A-4FFE-926A-38C8DF45A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PGCC CHM 102 Sinex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4528F-9D07-4B75-A68E-67D954DB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r>
              <a:rPr lang="en-US"/>
              <a:t>PGCC CHM 102 Sinex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F99C23-5D2A-43B8-93AC-08C2A5744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Stoichiometry of Cells </a:t>
            </a:r>
            <a:r>
              <a:rPr lang="en-CA" smtClean="0"/>
              <a:t/>
            </a:r>
            <a:br>
              <a:rPr lang="en-CA" smtClean="0"/>
            </a:br>
            <a:endParaRPr lang="en-CA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mtClean="0"/>
              <a:t>Faraday’s Law</a:t>
            </a:r>
          </a:p>
        </p:txBody>
      </p:sp>
      <p:pic>
        <p:nvPicPr>
          <p:cNvPr id="4100" name="Picture 3" descr="19-UnFigure-02_P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429000"/>
            <a:ext cx="21717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/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0926" t="45180" r="10715" b="43753"/>
          <a:stretch>
            <a:fillRect/>
          </a:stretch>
        </p:blipFill>
        <p:spPr>
          <a:xfrm>
            <a:off x="0" y="457200"/>
            <a:ext cx="8305800" cy="1241425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/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0926" t="45180" r="10185" b="10158"/>
          <a:stretch>
            <a:fillRect/>
          </a:stretch>
        </p:blipFill>
        <p:spPr>
          <a:xfrm>
            <a:off x="0" y="457200"/>
            <a:ext cx="8448675" cy="50292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81000" y="1295400"/>
            <a:ext cx="83058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The mass deposited or eroded from an electrode depends on the quantity of electricity.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371600" y="2590800"/>
            <a:ext cx="637063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6600"/>
                </a:solidFill>
              </a:rPr>
              <a:t>Quantity of electricity – coulomb (Q)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905000" y="3352800"/>
            <a:ext cx="52578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669900"/>
                </a:solidFill>
              </a:rPr>
              <a:t>Q is the product of current in amps times time in seconds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657600" y="4419600"/>
            <a:ext cx="1862138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00FF"/>
                </a:solidFill>
              </a:rPr>
              <a:t>Q = It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524000" y="4953000"/>
            <a:ext cx="2057400" cy="457200"/>
            <a:chOff x="960" y="3552"/>
            <a:chExt cx="1296" cy="288"/>
          </a:xfrm>
        </p:grpSpPr>
        <p:sp>
          <p:nvSpPr>
            <p:cNvPr id="5134" name="Text Box 9"/>
            <p:cNvSpPr txBox="1">
              <a:spLocks noChangeArrowheads="1"/>
            </p:cNvSpPr>
            <p:nvPr/>
          </p:nvSpPr>
          <p:spPr bwMode="auto">
            <a:xfrm>
              <a:off x="960" y="3552"/>
              <a:ext cx="83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coulomb</a:t>
              </a:r>
            </a:p>
          </p:txBody>
        </p:sp>
        <p:sp>
          <p:nvSpPr>
            <p:cNvPr id="5135" name="Line 12"/>
            <p:cNvSpPr>
              <a:spLocks noChangeShapeType="1"/>
            </p:cNvSpPr>
            <p:nvPr/>
          </p:nvSpPr>
          <p:spPr bwMode="auto">
            <a:xfrm flipV="1">
              <a:off x="1824" y="3552"/>
              <a:ext cx="432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063875" y="5105400"/>
            <a:ext cx="3740150" cy="990600"/>
            <a:chOff x="1930" y="3648"/>
            <a:chExt cx="2356" cy="624"/>
          </a:xfrm>
        </p:grpSpPr>
        <p:sp>
          <p:nvSpPr>
            <p:cNvPr id="5132" name="Text Box 10"/>
            <p:cNvSpPr txBox="1">
              <a:spLocks noChangeArrowheads="1"/>
            </p:cNvSpPr>
            <p:nvPr/>
          </p:nvSpPr>
          <p:spPr bwMode="auto">
            <a:xfrm>
              <a:off x="1930" y="3984"/>
              <a:ext cx="235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current in amperes (amp)</a:t>
              </a:r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V="1">
              <a:off x="3072" y="3648"/>
              <a:ext cx="48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638800" y="4876800"/>
            <a:ext cx="3124200" cy="457200"/>
            <a:chOff x="3552" y="3504"/>
            <a:chExt cx="1968" cy="288"/>
          </a:xfrm>
        </p:grpSpPr>
        <p:sp>
          <p:nvSpPr>
            <p:cNvPr id="5130" name="Text Box 11"/>
            <p:cNvSpPr txBox="1">
              <a:spLocks noChangeArrowheads="1"/>
            </p:cNvSpPr>
            <p:nvPr/>
          </p:nvSpPr>
          <p:spPr bwMode="auto">
            <a:xfrm>
              <a:off x="4032" y="3504"/>
              <a:ext cx="148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5131" name="Line 14"/>
            <p:cNvSpPr>
              <a:spLocks noChangeShapeType="1"/>
            </p:cNvSpPr>
            <p:nvPr/>
          </p:nvSpPr>
          <p:spPr bwMode="auto">
            <a:xfrm flipH="1" flipV="1">
              <a:off x="3552" y="3504"/>
              <a:ext cx="432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  <p:bldP spid="35847" grpId="0"/>
      <p:bldP spid="358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434975" y="-95250"/>
            <a:ext cx="7794625" cy="990600"/>
          </a:xfrm>
        </p:spPr>
        <p:txBody>
          <a:bodyPr/>
          <a:lstStyle/>
          <a:p>
            <a:endParaRPr lang="en-US" u="sng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7013" y="990600"/>
            <a:ext cx="8709025" cy="5418138"/>
          </a:xfrm>
        </p:spPr>
        <p:txBody>
          <a:bodyPr/>
          <a:lstStyle/>
          <a:p>
            <a:r>
              <a:rPr lang="en-US" sz="2200" b="1" i="1" smtClean="0">
                <a:ea typeface="ＭＳ Ｐゴシック" pitchFamily="34" charset="-128"/>
              </a:rPr>
              <a:t>.</a:t>
            </a:r>
          </a:p>
          <a:p>
            <a:pPr algn="ctr">
              <a:buFont typeface="Wingdings 3" pitchFamily="18" charset="2"/>
              <a:buNone/>
            </a:pPr>
            <a:endParaRPr lang="en-US" sz="2400" b="1" i="1" smtClean="0">
              <a:ea typeface="ＭＳ Ｐゴシック" pitchFamily="34" charset="-128"/>
            </a:endParaRPr>
          </a:p>
          <a:p>
            <a:pPr algn="ctr">
              <a:buFont typeface="Wingdings 3" pitchFamily="18" charset="2"/>
              <a:buNone/>
            </a:pPr>
            <a:r>
              <a:rPr lang="en-US" sz="2000" b="1" i="1" smtClean="0">
                <a:ea typeface="ＭＳ Ｐゴシック" pitchFamily="34" charset="-128"/>
              </a:rPr>
              <a:t>Example: </a:t>
            </a:r>
            <a:r>
              <a:rPr lang="en-US" sz="2000" i="1" smtClean="0">
                <a:ea typeface="ＭＳ Ｐゴシック" pitchFamily="34" charset="-128"/>
              </a:rPr>
              <a:t>Calculate the charge that passes through one 300kA cell in a 24 hour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smtClean="0">
                <a:ea typeface="ＭＳ Ｐゴシック" pitchFamily="34" charset="-128"/>
              </a:rPr>
              <a:t/>
            </a:r>
            <a:br>
              <a:rPr lang="en-US" i="1" smtClean="0">
                <a:ea typeface="ＭＳ Ｐゴシック" pitchFamily="34" charset="-128"/>
              </a:rPr>
            </a:br>
            <a:r>
              <a:rPr lang="en-US" i="1" smtClean="0">
                <a:ea typeface="ＭＳ Ｐゴシック" pitchFamily="34" charset="-128"/>
              </a:rPr>
              <a:t>Calculate the charge that passes through one 300kA cell in a 24 hour period.</a:t>
            </a:r>
            <a:endParaRPr lang="en-CA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3" pitchFamily="18" charset="2"/>
              <a:buNone/>
            </a:pPr>
            <a:endParaRPr lang="en-US" i="1" smtClean="0">
              <a:ea typeface="ＭＳ Ｐゴシック" pitchFamily="34" charset="-128"/>
            </a:endParaRPr>
          </a:p>
          <a:p>
            <a:pPr algn="ctr">
              <a:buFont typeface="Wingdings 3" pitchFamily="18" charset="2"/>
              <a:buNone/>
            </a:pPr>
            <a:endParaRPr lang="en-US" i="1" smtClean="0">
              <a:ea typeface="ＭＳ Ｐゴシック" pitchFamily="34" charset="-128"/>
            </a:endParaRPr>
          </a:p>
          <a:p>
            <a:pPr algn="ctr">
              <a:buFont typeface="Wingdings 3" pitchFamily="18" charset="2"/>
              <a:buNone/>
            </a:pPr>
            <a:r>
              <a:rPr lang="en-US" i="1" smtClean="0">
                <a:ea typeface="ＭＳ Ｐゴシック" pitchFamily="34" charset="-128"/>
              </a:rPr>
              <a:t>Q = It</a:t>
            </a:r>
          </a:p>
          <a:p>
            <a:pPr algn="ctr">
              <a:buFont typeface="Wingdings 3" pitchFamily="18" charset="2"/>
              <a:buNone/>
            </a:pPr>
            <a:r>
              <a:rPr lang="en-US" i="1" smtClean="0">
                <a:ea typeface="ＭＳ Ｐゴシック" pitchFamily="34" charset="-128"/>
              </a:rPr>
              <a:t>= (300kA x 1000A/kA)(24 h x 3600s/h)</a:t>
            </a:r>
          </a:p>
          <a:p>
            <a:pPr algn="ctr">
              <a:buFont typeface="Wingdings 3" pitchFamily="18" charset="2"/>
              <a:buNone/>
            </a:pPr>
            <a:r>
              <a:rPr lang="en-US" i="1" smtClean="0">
                <a:ea typeface="ＭＳ Ｐゴシック" pitchFamily="34" charset="-128"/>
              </a:rPr>
              <a:t>	= </a:t>
            </a:r>
            <a:r>
              <a:rPr lang="en-US" sz="2000" i="1" smtClean="0">
                <a:ea typeface="ＭＳ Ｐゴシック" pitchFamily="34" charset="-128"/>
              </a:rPr>
              <a:t>(300000C/s )(86400s)     =  </a:t>
            </a:r>
            <a:r>
              <a:rPr lang="en-US" sz="2000" b="1" i="1" smtClean="0">
                <a:ea typeface="ＭＳ Ｐゴシック" pitchFamily="34" charset="-128"/>
              </a:rPr>
              <a:t>2.6 x 10</a:t>
            </a:r>
            <a:r>
              <a:rPr lang="en-US" sz="2000" b="1" i="1" baseline="30000" smtClean="0">
                <a:ea typeface="ＭＳ Ｐゴシック" pitchFamily="34" charset="-128"/>
              </a:rPr>
              <a:t>10</a:t>
            </a:r>
            <a:r>
              <a:rPr lang="en-US" sz="2000" b="1" i="1" smtClean="0">
                <a:ea typeface="ＭＳ Ｐゴシック" pitchFamily="34" charset="-128"/>
              </a:rPr>
              <a:t>C</a:t>
            </a:r>
            <a:endParaRPr lang="en-US" sz="2000" b="1" i="1" baseline="30000" smtClean="0">
              <a:ea typeface="ＭＳ Ｐゴシック" pitchFamily="34" charset="-128"/>
            </a:endParaRPr>
          </a:p>
          <a:p>
            <a:endParaRPr lang="en-CA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" y="203200"/>
            <a:ext cx="6943725" cy="7239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Counting Electrons: </a:t>
            </a:r>
            <a:r>
              <a:rPr lang="en-US" altLang="en-US" sz="32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Coulometry</a:t>
            </a:r>
            <a:r>
              <a:rPr lang="en-US" altLang="en-US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altLang="en-US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Faraday’s Law of Electrolysis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4100"/>
            <a:ext cx="8458200" cy="15367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 </a:t>
            </a:r>
            <a:r>
              <a:rPr lang="en-US" altLang="en-US" sz="2400" smtClean="0">
                <a:solidFill>
                  <a:srgbClr val="FF3300"/>
                </a:solidFill>
              </a:rPr>
              <a:t>coulomb</a:t>
            </a:r>
            <a:r>
              <a:rPr lang="en-US" altLang="en-US" sz="2400" smtClean="0"/>
              <a:t> is the amount of charge that passes a given point when a current of one ampere (A) flows for one second.  </a:t>
            </a:r>
            <a:r>
              <a:rPr lang="en-US" sz="2400" smtClean="0"/>
              <a:t> Charge (C) = current (A) * time (s)</a:t>
            </a:r>
            <a:endParaRPr lang="en-US" altLang="en-US" sz="2400" smtClean="0"/>
          </a:p>
          <a:p>
            <a:pPr algn="ctr" eaLnBrk="1" hangingPunct="1">
              <a:buFontTx/>
              <a:buNone/>
            </a:pPr>
            <a:r>
              <a:rPr lang="en-US" altLang="en-US" sz="2400" smtClean="0"/>
              <a:t>1 amp = 1 coulomb/second</a:t>
            </a:r>
          </a:p>
        </p:txBody>
      </p:sp>
      <p:pic>
        <p:nvPicPr>
          <p:cNvPr id="8196" name="Picture 3" descr="C:\Documents and Settings\Earle Stone\Desktop\Picture3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13" y="2819400"/>
            <a:ext cx="8650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9219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mtClean="0"/>
              <a:t>Faraday’s Law states that during electrolysis, one faraday of electricity (96,487 coulombs) reduces and oxidizes, respectively, one equivalent of the oxidizing agent and the reducing agent</a:t>
            </a:r>
            <a:r>
              <a:rPr lang="en-US" altLang="en-US" sz="2800" smtClean="0"/>
              <a:t>.</a:t>
            </a:r>
          </a:p>
          <a:p>
            <a:pPr lvl="1">
              <a:spcBef>
                <a:spcPct val="0"/>
              </a:spcBef>
            </a:pPr>
            <a:r>
              <a:rPr lang="en-US" altLang="en-US" smtClean="0"/>
              <a:t>This corresponds to the passage of one mole of electrons through the electrolytic cell.</a:t>
            </a:r>
          </a:p>
          <a:p>
            <a:pPr lvl="1">
              <a:spcBef>
                <a:spcPct val="0"/>
              </a:spcBef>
            </a:pPr>
            <a:endParaRPr lang="en-US" altLang="en-US" smtClean="0"/>
          </a:p>
        </p:txBody>
      </p:sp>
      <p:pic>
        <p:nvPicPr>
          <p:cNvPr id="9221" name="Picture 4" descr="C:\Documents and Settings\Earle Stone\Desktop\Picture3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713" y="5573713"/>
            <a:ext cx="8412162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613"/>
            <a:ext cx="8399463" cy="7239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Counting Electrons: </a:t>
            </a:r>
            <a:r>
              <a:rPr lang="en-US" altLang="en-US" sz="32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Coulometry</a:t>
            </a:r>
            <a:r>
              <a:rPr lang="en-US" altLang="en-US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altLang="en-US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Faraday’s Law of Electrolysis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35038"/>
            <a:ext cx="8915400" cy="4398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smtClean="0"/>
              <a:t>The amount of material consumed or produced in a reaction can be calculated from the stoichiometry of an electrolysis reaction, the amount of current passed, and the duration of the electrolytic reaction.  </a:t>
            </a:r>
            <a:endParaRPr lang="en-US" altLang="en-US" sz="4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11267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896938"/>
            <a:ext cx="8686800" cy="5122862"/>
          </a:xfrm>
        </p:spPr>
        <p:txBody>
          <a:bodyPr/>
          <a:lstStyle/>
          <a:p>
            <a:r>
              <a:rPr lang="en-US" altLang="en-US" smtClean="0"/>
              <a:t>Calculate the mass of palladium produced by the reduction of palladium (II) ions during the passage of 3.20 amperes of current through a solution of palladium (II) sulfate for 30.0 minutes. </a:t>
            </a:r>
          </a:p>
          <a:p>
            <a:endParaRPr lang="en-CA" smtClean="0"/>
          </a:p>
        </p:txBody>
      </p:sp>
      <p:sp>
        <p:nvSpPr>
          <p:cNvPr id="11268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11269" name="Content Placeholder 5"/>
          <p:cNvSpPr>
            <a:spLocks noGrp="1"/>
          </p:cNvSpPr>
          <p:nvPr>
            <p:ph sz="quarter" idx="2"/>
          </p:nvPr>
        </p:nvSpPr>
        <p:spPr>
          <a:xfrm>
            <a:off x="4648200" y="896938"/>
            <a:ext cx="4495800" cy="4868862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Calculate the mass of palladium produced by the reduction of palladium (II) ions during the passage of 3.20 amperes of current through a solution of palladium </a:t>
            </a:r>
            <a:r>
              <a:rPr lang="en-US" altLang="en-US" sz="2000" smtClean="0"/>
              <a:t>(II) sulfate for 30.0 minutes. 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CA" smtClean="0"/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480" t="50229" r="50000" b="13731"/>
          <a:stretch>
            <a:fillRect/>
          </a:stretch>
        </p:blipFill>
        <p:spPr>
          <a:xfrm>
            <a:off x="622300" y="2209800"/>
            <a:ext cx="8521700" cy="36576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8200"/>
            </a:gs>
            <a:gs pos="10001">
              <a:srgbClr val="FF0000"/>
            </a:gs>
            <a:gs pos="35001">
              <a:srgbClr val="BA0066"/>
            </a:gs>
            <a:gs pos="70000">
              <a:srgbClr val="66008F"/>
            </a:gs>
            <a:gs pos="100000">
              <a:srgbClr val="000082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8200"/>
            </a:gs>
            <a:gs pos="10001">
              <a:srgbClr val="FF0000"/>
            </a:gs>
            <a:gs pos="35001">
              <a:srgbClr val="BA0066"/>
            </a:gs>
            <a:gs pos="70000">
              <a:srgbClr val="66008F"/>
            </a:gs>
            <a:gs pos="100000">
              <a:srgbClr val="000082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258</Words>
  <Application>Microsoft Office PowerPoint</Application>
  <PresentationFormat>On-screen Show (4:3)</PresentationFormat>
  <Paragraphs>36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Stoichiometry of Cells  </vt:lpstr>
      <vt:lpstr>PowerPoint Presentation</vt:lpstr>
      <vt:lpstr>PowerPoint Presentation</vt:lpstr>
      <vt:lpstr> Calculate the charge that passes through one 300kA cell in a 24 hour period.</vt:lpstr>
      <vt:lpstr>Counting Electrons: Coulometry  and Faraday’s Law of Electrolysis</vt:lpstr>
      <vt:lpstr>PowerPoint Presentation</vt:lpstr>
      <vt:lpstr>Counting Electrons: Coulometry  and Faraday’s Law of Electrolysis</vt:lpstr>
      <vt:lpstr>PowerPoint Presentation</vt:lpstr>
      <vt:lpstr> Calculate the mass of palladium produced by the reduction of palladium (II) ions during the passage of 3.20 amperes of current through a solution of palladium (II) sulfate for 30.0 minutes.  </vt:lpstr>
      <vt:lpstr>PowerPoint Presentation</vt:lpstr>
      <vt:lpstr>PowerPoint Presentation</vt:lpstr>
    </vt:vector>
  </TitlesOfParts>
  <Company>PGCC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Electrochemical Cells</dc:title>
  <dc:creator>Physical Sciences</dc:creator>
  <cp:lastModifiedBy>TCDSB</cp:lastModifiedBy>
  <cp:revision>172</cp:revision>
  <dcterms:created xsi:type="dcterms:W3CDTF">2002-09-01T17:50:40Z</dcterms:created>
  <dcterms:modified xsi:type="dcterms:W3CDTF">2016-01-25T15:26:02Z</dcterms:modified>
</cp:coreProperties>
</file>