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10"/>
  </p:notesMasterIdLst>
  <p:sldIdLst>
    <p:sldId id="256" r:id="rId2"/>
    <p:sldId id="262" r:id="rId3"/>
    <p:sldId id="263" r:id="rId4"/>
    <p:sldId id="264" r:id="rId5"/>
    <p:sldId id="265" r:id="rId6"/>
    <p:sldId id="266" r:id="rId7"/>
    <p:sldId id="267" r:id="rId8"/>
    <p:sldId id="26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194" y="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image" Target="../media/image6.emf"/><Relationship Id="rId5" Type="http://schemas.openxmlformats.org/officeDocument/2006/relationships/image" Target="../media/image10.emf"/><Relationship Id="rId4" Type="http://schemas.openxmlformats.org/officeDocument/2006/relationships/image" Target="../media/image9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59C267-18F7-42BF-8F30-150CD0CEE589}" type="datetimeFigureOut">
              <a:rPr lang="en-US" smtClean="0"/>
              <a:t>1/25/2016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C64366-7834-4F79-AA74-FAA96FC28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06945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4800CFF-BAA0-4AA5-B352-590EA211F2C5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US" smtClean="0"/>
          </a:p>
        </p:txBody>
      </p:sp>
      <p:sp>
        <p:nvSpPr>
          <p:cNvPr id="63491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CA">
              <a:latin typeface="Calibri" pitchFamily="34" charset="0"/>
            </a:endParaRPr>
          </a:p>
        </p:txBody>
      </p:sp>
      <p:sp>
        <p:nvSpPr>
          <p:cNvPr id="63492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19050" tIns="0" rIns="19050" bIns="0" anchor="b"/>
          <a:lstStyle/>
          <a:p>
            <a:pPr algn="r"/>
            <a:r>
              <a:rPr lang="en-US" sz="1000" i="1">
                <a:latin typeface="Calibri" pitchFamily="34" charset="0"/>
              </a:rPr>
              <a:t>4</a:t>
            </a:r>
          </a:p>
        </p:txBody>
      </p:sp>
      <p:sp>
        <p:nvSpPr>
          <p:cNvPr id="63493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CA">
              <a:latin typeface="Calibri" pitchFamily="34" charset="0"/>
            </a:endParaRPr>
          </a:p>
        </p:txBody>
      </p:sp>
      <p:sp>
        <p:nvSpPr>
          <p:cNvPr id="63494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CA">
              <a:latin typeface="Calibri" pitchFamily="34" charset="0"/>
            </a:endParaRPr>
          </a:p>
        </p:txBody>
      </p:sp>
      <p:sp>
        <p:nvSpPr>
          <p:cNvPr id="63495" name="Rectangle 6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 cap="flat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63496" name="Rectangle 7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CA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AC585E4-A4BD-47CF-8066-EB3172443F85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n-US" smtClean="0"/>
          </a:p>
        </p:txBody>
      </p:sp>
      <p:sp>
        <p:nvSpPr>
          <p:cNvPr id="64515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CA">
              <a:latin typeface="Calibri" pitchFamily="34" charset="0"/>
            </a:endParaRPr>
          </a:p>
        </p:txBody>
      </p:sp>
      <p:sp>
        <p:nvSpPr>
          <p:cNvPr id="64516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19050" tIns="0" rIns="19050" bIns="0" anchor="b"/>
          <a:lstStyle/>
          <a:p>
            <a:pPr algn="r"/>
            <a:r>
              <a:rPr lang="en-US" sz="1000" i="1">
                <a:latin typeface="Calibri" pitchFamily="34" charset="0"/>
              </a:rPr>
              <a:t>4</a:t>
            </a:r>
          </a:p>
        </p:txBody>
      </p:sp>
      <p:sp>
        <p:nvSpPr>
          <p:cNvPr id="64517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CA">
              <a:latin typeface="Calibri" pitchFamily="34" charset="0"/>
            </a:endParaRPr>
          </a:p>
        </p:txBody>
      </p:sp>
      <p:sp>
        <p:nvSpPr>
          <p:cNvPr id="64518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CA">
              <a:latin typeface="Calibri" pitchFamily="34" charset="0"/>
            </a:endParaRPr>
          </a:p>
        </p:txBody>
      </p:sp>
      <p:sp>
        <p:nvSpPr>
          <p:cNvPr id="64519" name="Rectangle 6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 cap="flat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64520" name="Rectangle 7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CA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5B1D294-0AE6-4EFE-B58B-432E905289D1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en-US" smtClean="0"/>
          </a:p>
        </p:txBody>
      </p:sp>
      <p:sp>
        <p:nvSpPr>
          <p:cNvPr id="65539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CA">
              <a:latin typeface="Calibri" pitchFamily="34" charset="0"/>
            </a:endParaRPr>
          </a:p>
        </p:txBody>
      </p:sp>
      <p:sp>
        <p:nvSpPr>
          <p:cNvPr id="65540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19050" tIns="0" rIns="19050" bIns="0" anchor="b"/>
          <a:lstStyle/>
          <a:p>
            <a:pPr algn="r"/>
            <a:r>
              <a:rPr lang="en-US" sz="1000" i="1">
                <a:latin typeface="Calibri" pitchFamily="34" charset="0"/>
              </a:rPr>
              <a:t>4</a:t>
            </a:r>
          </a:p>
        </p:txBody>
      </p:sp>
      <p:sp>
        <p:nvSpPr>
          <p:cNvPr id="65541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CA">
              <a:latin typeface="Calibri" pitchFamily="34" charset="0"/>
            </a:endParaRPr>
          </a:p>
        </p:txBody>
      </p:sp>
      <p:sp>
        <p:nvSpPr>
          <p:cNvPr id="65542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CA">
              <a:latin typeface="Calibri" pitchFamily="34" charset="0"/>
            </a:endParaRPr>
          </a:p>
        </p:txBody>
      </p:sp>
      <p:sp>
        <p:nvSpPr>
          <p:cNvPr id="65543" name="Rectangle 6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 cap="flat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65544" name="Rectangle 7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CA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3177111-76B4-4981-AA45-7CF8A97CBBF7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en-US" smtClean="0"/>
          </a:p>
        </p:txBody>
      </p:sp>
      <p:sp>
        <p:nvSpPr>
          <p:cNvPr id="66563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CA">
              <a:latin typeface="Calibri" pitchFamily="34" charset="0"/>
            </a:endParaRPr>
          </a:p>
        </p:txBody>
      </p:sp>
      <p:sp>
        <p:nvSpPr>
          <p:cNvPr id="66564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19050" tIns="0" rIns="19050" bIns="0" anchor="b"/>
          <a:lstStyle/>
          <a:p>
            <a:pPr algn="r"/>
            <a:r>
              <a:rPr lang="en-US" sz="1000" i="1">
                <a:latin typeface="Calibri" pitchFamily="34" charset="0"/>
              </a:rPr>
              <a:t>4</a:t>
            </a:r>
          </a:p>
        </p:txBody>
      </p:sp>
      <p:sp>
        <p:nvSpPr>
          <p:cNvPr id="66565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CA">
              <a:latin typeface="Calibri" pitchFamily="34" charset="0"/>
            </a:endParaRPr>
          </a:p>
        </p:txBody>
      </p:sp>
      <p:sp>
        <p:nvSpPr>
          <p:cNvPr id="66566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CA">
              <a:latin typeface="Calibri" pitchFamily="34" charset="0"/>
            </a:endParaRPr>
          </a:p>
        </p:txBody>
      </p:sp>
      <p:sp>
        <p:nvSpPr>
          <p:cNvPr id="66567" name="Rectangle 6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 cap="flat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66568" name="Rectangle 7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CA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04A1C85-F1A6-4C47-86AB-18A0ED76ECC1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en-US" smtClean="0"/>
          </a:p>
        </p:txBody>
      </p:sp>
      <p:sp>
        <p:nvSpPr>
          <p:cNvPr id="67587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CA">
              <a:latin typeface="Calibri" pitchFamily="34" charset="0"/>
            </a:endParaRPr>
          </a:p>
        </p:txBody>
      </p:sp>
      <p:sp>
        <p:nvSpPr>
          <p:cNvPr id="67588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19050" tIns="0" rIns="19050" bIns="0" anchor="b"/>
          <a:lstStyle/>
          <a:p>
            <a:pPr algn="r"/>
            <a:r>
              <a:rPr lang="en-US" sz="1000" i="1">
                <a:latin typeface="Calibri" pitchFamily="34" charset="0"/>
              </a:rPr>
              <a:t>4</a:t>
            </a:r>
          </a:p>
        </p:txBody>
      </p:sp>
      <p:sp>
        <p:nvSpPr>
          <p:cNvPr id="67589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CA">
              <a:latin typeface="Calibri" pitchFamily="34" charset="0"/>
            </a:endParaRPr>
          </a:p>
        </p:txBody>
      </p:sp>
      <p:sp>
        <p:nvSpPr>
          <p:cNvPr id="67590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CA">
              <a:latin typeface="Calibri" pitchFamily="34" charset="0"/>
            </a:endParaRPr>
          </a:p>
        </p:txBody>
      </p:sp>
      <p:sp>
        <p:nvSpPr>
          <p:cNvPr id="67591" name="Rectangle 6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 cap="flat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67592" name="Rectangle 7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CA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67CD8F58-88B3-46C3-8C5C-11F9D658F9A0}" type="datetimeFigureOut">
              <a:rPr lang="en-US" smtClean="0"/>
              <a:t>1/25/2016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FF88F4CB-78EB-401D-A357-B96E2FFF47C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CD8F58-88B3-46C3-8C5C-11F9D658F9A0}" type="datetimeFigureOut">
              <a:rPr lang="en-US" smtClean="0"/>
              <a:t>1/25/2016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88F4CB-78EB-401D-A357-B96E2FFF47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67CD8F58-88B3-46C3-8C5C-11F9D658F9A0}" type="datetimeFigureOut">
              <a:rPr lang="en-US" smtClean="0"/>
              <a:t>1/25/2016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F88F4CB-78EB-401D-A357-B96E2FFF47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CD8F58-88B3-46C3-8C5C-11F9D658F9A0}" type="datetimeFigureOut">
              <a:rPr lang="en-US" smtClean="0"/>
              <a:t>1/25/2016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88F4CB-78EB-401D-A357-B96E2FFF47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7CD8F58-88B3-46C3-8C5C-11F9D658F9A0}" type="datetimeFigureOut">
              <a:rPr lang="en-US" smtClean="0"/>
              <a:t>1/25/2016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FF88F4CB-78EB-401D-A357-B96E2FFF47C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CD8F58-88B3-46C3-8C5C-11F9D658F9A0}" type="datetimeFigureOut">
              <a:rPr lang="en-US" smtClean="0"/>
              <a:t>1/25/2016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88F4CB-78EB-401D-A357-B96E2FFF47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CD8F58-88B3-46C3-8C5C-11F9D658F9A0}" type="datetimeFigureOut">
              <a:rPr lang="en-US" smtClean="0"/>
              <a:t>1/25/2016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88F4CB-78EB-401D-A357-B96E2FFF47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CD8F58-88B3-46C3-8C5C-11F9D658F9A0}" type="datetimeFigureOut">
              <a:rPr lang="en-US" smtClean="0"/>
              <a:t>1/25/2016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88F4CB-78EB-401D-A357-B96E2FFF47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7CD8F58-88B3-46C3-8C5C-11F9D658F9A0}" type="datetimeFigureOut">
              <a:rPr lang="en-US" smtClean="0"/>
              <a:t>1/25/2016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88F4CB-78EB-401D-A357-B96E2FFF47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CD8F58-88B3-46C3-8C5C-11F9D658F9A0}" type="datetimeFigureOut">
              <a:rPr lang="en-US" smtClean="0"/>
              <a:t>1/25/2016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88F4CB-78EB-401D-A357-B96E2FFF47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CD8F58-88B3-46C3-8C5C-11F9D658F9A0}" type="datetimeFigureOut">
              <a:rPr lang="en-US" smtClean="0"/>
              <a:t>1/25/2016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88F4CB-78EB-401D-A357-B96E2FFF47C9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67CD8F58-88B3-46C3-8C5C-11F9D658F9A0}" type="datetimeFigureOut">
              <a:rPr lang="en-US" smtClean="0"/>
              <a:t>1/25/2016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FF88F4CB-78EB-401D-A357-B96E2FFF47C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1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5.emf"/><Relationship Id="rId4" Type="http://schemas.openxmlformats.org/officeDocument/2006/relationships/oleObject" Target="../embeddings/oleObject2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13" Type="http://schemas.openxmlformats.org/officeDocument/2006/relationships/image" Target="../media/image10.emf"/><Relationship Id="rId3" Type="http://schemas.openxmlformats.org/officeDocument/2006/relationships/notesSlide" Target="../notesSlides/notesSlide5.xml"/><Relationship Id="rId7" Type="http://schemas.openxmlformats.org/officeDocument/2006/relationships/image" Target="../media/image7.emf"/><Relationship Id="rId12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4.bin"/><Relationship Id="rId11" Type="http://schemas.openxmlformats.org/officeDocument/2006/relationships/image" Target="../media/image9.emf"/><Relationship Id="rId5" Type="http://schemas.openxmlformats.org/officeDocument/2006/relationships/image" Target="../media/image6.emf"/><Relationship Id="rId10" Type="http://schemas.openxmlformats.org/officeDocument/2006/relationships/oleObject" Target="../embeddings/oleObject6.bin"/><Relationship Id="rId4" Type="http://schemas.openxmlformats.org/officeDocument/2006/relationships/oleObject" Target="../embeddings/oleObject3.bin"/><Relationship Id="rId9" Type="http://schemas.openxmlformats.org/officeDocument/2006/relationships/image" Target="../media/image8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Standard Enthalpies of Formation 5.5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Standard Enthalpies of Formation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766888"/>
            <a:ext cx="8001000" cy="4113212"/>
          </a:xfrm>
        </p:spPr>
        <p:txBody>
          <a:bodyPr/>
          <a:lstStyle/>
          <a:p>
            <a:pPr eaLnBrk="1" hangingPunct="1"/>
            <a:r>
              <a:rPr lang="en-US" smtClean="0"/>
              <a:t>The term </a:t>
            </a:r>
            <a:r>
              <a:rPr lang="en-US" b="1" smtClean="0">
                <a:solidFill>
                  <a:schemeClr val="accent1"/>
                </a:solidFill>
              </a:rPr>
              <a:t>standard state</a:t>
            </a:r>
            <a:r>
              <a:rPr lang="en-US" smtClean="0"/>
              <a:t> refers to the standard thermodynamic conditions chosen for substances when listing or comparing thermodynamic data: 1 atmosphere pressure and the specified temperature (usually 25 </a:t>
            </a:r>
            <a:r>
              <a:rPr lang="en-US" baseline="30000" smtClean="0"/>
              <a:t>o</a:t>
            </a:r>
            <a:r>
              <a:rPr lang="en-US" smtClean="0"/>
              <a:t>C).</a:t>
            </a:r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457200" y="4419600"/>
            <a:ext cx="77724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/>
          <a:lstStyle/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2800">
                <a:latin typeface="Trebuchet MS" pitchFamily="34" charset="0"/>
              </a:rPr>
              <a:t>The enthalpy change for a reaction in which reactants are </a:t>
            </a:r>
            <a:r>
              <a:rPr lang="en-US" sz="2800" u="sng">
                <a:latin typeface="Trebuchet MS" pitchFamily="34" charset="0"/>
              </a:rPr>
              <a:t>in their standard states</a:t>
            </a:r>
            <a:r>
              <a:rPr lang="en-US" sz="2800">
                <a:latin typeface="Trebuchet MS" pitchFamily="34" charset="0"/>
              </a:rPr>
              <a:t> is denoted </a:t>
            </a:r>
            <a:r>
              <a:rPr lang="en-US" sz="2800" b="1">
                <a:solidFill>
                  <a:schemeClr val="accent1"/>
                </a:solidFill>
                <a:latin typeface="Symbol" pitchFamily="18" charset="2"/>
              </a:rPr>
              <a:t>D</a:t>
            </a:r>
            <a:r>
              <a:rPr lang="en-US" sz="2800" b="1">
                <a:solidFill>
                  <a:schemeClr val="accent1"/>
                </a:solidFill>
                <a:latin typeface="Trebuchet MS" pitchFamily="34" charset="0"/>
              </a:rPr>
              <a:t>H</a:t>
            </a:r>
            <a:r>
              <a:rPr lang="en-US" sz="2800" b="1" baseline="30000">
                <a:solidFill>
                  <a:schemeClr val="accent1"/>
                </a:solidFill>
                <a:latin typeface="Trebuchet MS" pitchFamily="34" charset="0"/>
              </a:rPr>
              <a:t>o</a:t>
            </a:r>
            <a:r>
              <a:rPr lang="en-US" sz="2800" b="1">
                <a:latin typeface="Trebuchet MS" pitchFamily="34" charset="0"/>
              </a:rPr>
              <a:t> </a:t>
            </a:r>
            <a:r>
              <a:rPr lang="en-US" sz="2800">
                <a:latin typeface="Trebuchet MS" pitchFamily="34" charset="0"/>
              </a:rPr>
              <a:t>(“delta H zero” or “delta H naught”).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6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Standard Enthalpies of Formation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standard enthalpy of formation of a substance, denoted</a:t>
            </a:r>
            <a:r>
              <a:rPr lang="en-US" b="1" smtClean="0">
                <a:solidFill>
                  <a:schemeClr val="accent1"/>
                </a:solidFill>
              </a:rPr>
              <a:t> </a:t>
            </a:r>
            <a:r>
              <a:rPr lang="en-US" b="1" smtClean="0">
                <a:solidFill>
                  <a:schemeClr val="accent1"/>
                </a:solidFill>
                <a:latin typeface="Symbol" pitchFamily="18" charset="2"/>
              </a:rPr>
              <a:t>D</a:t>
            </a:r>
            <a:r>
              <a:rPr lang="en-US" b="1" smtClean="0">
                <a:solidFill>
                  <a:schemeClr val="accent1"/>
                </a:solidFill>
              </a:rPr>
              <a:t>H</a:t>
            </a:r>
            <a:r>
              <a:rPr lang="en-US" b="1" baseline="-25000" smtClean="0">
                <a:solidFill>
                  <a:schemeClr val="accent1"/>
                </a:solidFill>
              </a:rPr>
              <a:t>f</a:t>
            </a:r>
            <a:r>
              <a:rPr lang="en-US" b="1" baseline="30000" smtClean="0">
                <a:solidFill>
                  <a:schemeClr val="accent1"/>
                </a:solidFill>
              </a:rPr>
              <a:t>o</a:t>
            </a:r>
            <a:r>
              <a:rPr lang="en-US" smtClean="0"/>
              <a:t>, is the </a:t>
            </a:r>
            <a:r>
              <a:rPr lang="en-US" b="1" smtClean="0"/>
              <a:t>enthalpy change for the formation of one mole of a substance in its standard state from its component elements in their standard state.</a:t>
            </a:r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457200" y="4800600"/>
            <a:ext cx="77724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/>
          <a:lstStyle/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2800">
                <a:latin typeface="Trebuchet MS" pitchFamily="34" charset="0"/>
              </a:rPr>
              <a:t>Note that the standard enthalpy of formation for a pure element in its standard state is zero.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4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082" name="Picture 2" descr="C:\HPFonts\Ebbing PPTs\Ch06\t6.2a.ep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47863" y="0"/>
            <a:ext cx="5495925" cy="670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106" name="Picture 2" descr="C:\HPFonts\Ebbing PPTs\Ch06\t6.2b.ep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0"/>
            <a:ext cx="64008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Standard Enthalpies of Formation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895475"/>
            <a:ext cx="7239000" cy="4846638"/>
          </a:xfrm>
        </p:spPr>
        <p:txBody>
          <a:bodyPr/>
          <a:lstStyle/>
          <a:p>
            <a:pPr eaLnBrk="1" hangingPunct="1"/>
            <a:r>
              <a:rPr lang="en-US" smtClean="0"/>
              <a:t>The l</a:t>
            </a:r>
            <a:r>
              <a:rPr lang="en-US" b="1" smtClean="0">
                <a:solidFill>
                  <a:schemeClr val="accent1"/>
                </a:solidFill>
              </a:rPr>
              <a:t>aw of summation of heats of formation</a:t>
            </a:r>
            <a:r>
              <a:rPr lang="en-US" smtClean="0"/>
              <a:t> states that the enthalpy of a reaction is equal to the total formation energy of the products minus that of the reactants.</a:t>
            </a:r>
            <a:endParaRPr lang="en-US" b="1" smtClean="0"/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457200" y="4953000"/>
            <a:ext cx="77724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742950" lvl="1" indent="-285750" fontAlgn="auto">
              <a:spcBef>
                <a:spcPct val="20000"/>
              </a:spcBef>
              <a:spcAft>
                <a:spcPts val="0"/>
              </a:spcAft>
              <a:buFontTx/>
              <a:buChar char="–"/>
              <a:defRPr/>
            </a:pPr>
            <a:r>
              <a:rPr lang="en-US" sz="2800">
                <a:latin typeface="Symbol" pitchFamily="18" charset="2"/>
                <a:cs typeface="+mn-cs"/>
              </a:rPr>
              <a:t>S</a:t>
            </a:r>
            <a:r>
              <a:rPr lang="en-US" sz="2800">
                <a:latin typeface="+mn-lt"/>
                <a:cs typeface="+mn-cs"/>
              </a:rPr>
              <a:t> is the mathematical symbol meaning “the sum of”, and </a:t>
            </a:r>
            <a:r>
              <a:rPr lang="en-US" sz="2800" i="1">
                <a:latin typeface="+mn-lt"/>
                <a:cs typeface="+mn-cs"/>
              </a:rPr>
              <a:t>m</a:t>
            </a:r>
            <a:r>
              <a:rPr lang="en-US" sz="2800">
                <a:latin typeface="+mn-lt"/>
                <a:cs typeface="+mn-cs"/>
              </a:rPr>
              <a:t> and </a:t>
            </a:r>
            <a:r>
              <a:rPr lang="en-US" sz="2800" i="1">
                <a:latin typeface="+mn-lt"/>
                <a:cs typeface="+mn-cs"/>
              </a:rPr>
              <a:t>n</a:t>
            </a:r>
            <a:r>
              <a:rPr lang="en-US" sz="2800">
                <a:latin typeface="+mn-lt"/>
                <a:cs typeface="+mn-cs"/>
              </a:rPr>
              <a:t> are the coefficients of the substances in the chemical equation</a:t>
            </a:r>
            <a:r>
              <a:rPr lang="en-US" sz="280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.</a:t>
            </a:r>
          </a:p>
        </p:txBody>
      </p:sp>
      <p:graphicFrame>
        <p:nvGraphicFramePr>
          <p:cNvPr id="24581" name="Object 5"/>
          <p:cNvGraphicFramePr>
            <a:graphicFrameLocks noChangeAspect="1"/>
          </p:cNvGraphicFramePr>
          <p:nvPr/>
        </p:nvGraphicFramePr>
        <p:xfrm>
          <a:off x="1187450" y="3500438"/>
          <a:ext cx="6770688" cy="573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3" name="Equation" r:id="rId4" imgW="3009600" imgH="253800" progId="Equation.3">
                  <p:embed/>
                </p:oleObj>
              </mc:Choice>
              <mc:Fallback>
                <p:oleObj name="Equation" r:id="rId4" imgW="3009600" imgH="2538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7450" y="3500438"/>
                        <a:ext cx="6770688" cy="573087"/>
                      </a:xfrm>
                      <a:prstGeom prst="rect">
                        <a:avLst/>
                      </a:prstGeom>
                      <a:noFill/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4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4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0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A Problem to Consider</a:t>
            </a:r>
          </a:p>
        </p:txBody>
      </p:sp>
      <p:sp>
        <p:nvSpPr>
          <p:cNvPr id="1024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Large quantities of ammonia are used to prepare nitric acid according to the following equation:</a:t>
            </a:r>
            <a:endParaRPr lang="en-US" b="1" smtClean="0"/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457200" y="4419600"/>
            <a:ext cx="77724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/>
          <a:lstStyle/>
          <a:p>
            <a:pPr marL="742950" lvl="1" indent="-285750">
              <a:spcBef>
                <a:spcPct val="20000"/>
              </a:spcBef>
              <a:buFontTx/>
              <a:buChar char="-"/>
            </a:pPr>
            <a:r>
              <a:rPr lang="en-US" sz="2800">
                <a:latin typeface="Trebuchet MS" pitchFamily="34" charset="0"/>
              </a:rPr>
              <a:t>What is the standard enthalpy change for this reaction? Use Table 6.2 for data.</a:t>
            </a:r>
          </a:p>
        </p:txBody>
      </p:sp>
      <p:graphicFrame>
        <p:nvGraphicFramePr>
          <p:cNvPr id="26629" name="Object 5"/>
          <p:cNvGraphicFramePr>
            <a:graphicFrameLocks noChangeAspect="1"/>
          </p:cNvGraphicFramePr>
          <p:nvPr/>
        </p:nvGraphicFramePr>
        <p:xfrm>
          <a:off x="639763" y="3567113"/>
          <a:ext cx="7513637" cy="517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7" name="Equation" r:id="rId4" imgW="9410400" imgH="647640" progId="Equation.3">
                  <p:embed/>
                </p:oleObj>
              </mc:Choice>
              <mc:Fallback>
                <p:oleObj name="Equation" r:id="rId4" imgW="9410400" imgH="6476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9763" y="3567113"/>
                        <a:ext cx="7513637" cy="517525"/>
                      </a:xfrm>
                      <a:prstGeom prst="rect">
                        <a:avLst/>
                      </a:prstGeom>
                      <a:noFill/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6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6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8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A Problem to Consider</a:t>
            </a:r>
          </a:p>
        </p:txBody>
      </p:sp>
      <p:sp>
        <p:nvSpPr>
          <p:cNvPr id="1127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You record the values of </a:t>
            </a:r>
            <a:r>
              <a:rPr lang="en-US" smtClean="0">
                <a:latin typeface="Symbol" pitchFamily="18" charset="2"/>
              </a:rPr>
              <a:t>D</a:t>
            </a:r>
            <a:r>
              <a:rPr lang="en-US" smtClean="0"/>
              <a:t>H</a:t>
            </a:r>
            <a:r>
              <a:rPr lang="en-US" baseline="-25000" smtClean="0"/>
              <a:t>f</a:t>
            </a:r>
            <a:r>
              <a:rPr lang="en-US" baseline="30000" smtClean="0"/>
              <a:t>o</a:t>
            </a:r>
            <a:r>
              <a:rPr lang="en-US" smtClean="0"/>
              <a:t> under the formulas in the equation, multiplying them by the coefficients in the equation.</a:t>
            </a:r>
            <a:endParaRPr lang="en-US" b="1" smtClean="0"/>
          </a:p>
        </p:txBody>
      </p:sp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457200" y="4953000"/>
            <a:ext cx="77724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/>
          <a:lstStyle/>
          <a:p>
            <a:pPr marL="742950" lvl="1" indent="-285750">
              <a:spcBef>
                <a:spcPct val="20000"/>
              </a:spcBef>
              <a:buFontTx/>
              <a:buChar char="-"/>
            </a:pPr>
            <a:r>
              <a:rPr lang="en-US" sz="2800">
                <a:latin typeface="Trebuchet MS" pitchFamily="34" charset="0"/>
              </a:rPr>
              <a:t>You can calculate </a:t>
            </a:r>
            <a:r>
              <a:rPr lang="en-US" sz="2800">
                <a:latin typeface="Symbol" pitchFamily="18" charset="2"/>
              </a:rPr>
              <a:t>D</a:t>
            </a:r>
            <a:r>
              <a:rPr lang="en-US" sz="2800">
                <a:latin typeface="Trebuchet MS" pitchFamily="34" charset="0"/>
              </a:rPr>
              <a:t>H</a:t>
            </a:r>
            <a:r>
              <a:rPr lang="en-US" sz="2800" baseline="30000">
                <a:latin typeface="Trebuchet MS" pitchFamily="34" charset="0"/>
              </a:rPr>
              <a:t>o</a:t>
            </a:r>
            <a:r>
              <a:rPr lang="en-US" sz="2800">
                <a:latin typeface="Trebuchet MS" pitchFamily="34" charset="0"/>
              </a:rPr>
              <a:t> by subtracting the values for the reactants from the values for the products.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609600" y="4248150"/>
            <a:ext cx="6956425" cy="419100"/>
            <a:chOff x="384" y="2676"/>
            <a:chExt cx="4382" cy="264"/>
          </a:xfrm>
        </p:grpSpPr>
        <p:graphicFrame>
          <p:nvGraphicFramePr>
            <p:cNvPr id="11267" name="Object 6"/>
            <p:cNvGraphicFramePr>
              <a:graphicFrameLocks noChangeAspect="1"/>
            </p:cNvGraphicFramePr>
            <p:nvPr/>
          </p:nvGraphicFramePr>
          <p:xfrm>
            <a:off x="384" y="2676"/>
            <a:ext cx="875" cy="25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175" name="Equation" r:id="rId4" imgW="1981080" imgH="571320" progId="Equation.3">
                    <p:embed/>
                  </p:oleObj>
                </mc:Choice>
                <mc:Fallback>
                  <p:oleObj name="Equation" r:id="rId4" imgW="1981080" imgH="571320" progId="Equation.3">
                    <p:embed/>
                    <p:pic>
                      <p:nvPicPr>
                        <p:cNvPr id="0" name="Object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84" y="2676"/>
                          <a:ext cx="875" cy="252"/>
                        </a:xfrm>
                        <a:prstGeom prst="rect">
                          <a:avLst/>
                        </a:prstGeom>
                        <a:noFill/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1268" name="Object 7"/>
            <p:cNvGraphicFramePr>
              <a:graphicFrameLocks noChangeAspect="1"/>
            </p:cNvGraphicFramePr>
            <p:nvPr/>
          </p:nvGraphicFramePr>
          <p:xfrm>
            <a:off x="1632" y="2688"/>
            <a:ext cx="421" cy="25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176" name="Equation" r:id="rId6" imgW="952200" imgH="571320" progId="Equation.3">
                    <p:embed/>
                  </p:oleObj>
                </mc:Choice>
                <mc:Fallback>
                  <p:oleObj name="Equation" r:id="rId6" imgW="952200" imgH="571320" progId="Equation.3">
                    <p:embed/>
                    <p:pic>
                      <p:nvPicPr>
                        <p:cNvPr id="0" name="Object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632" y="2688"/>
                          <a:ext cx="421" cy="252"/>
                        </a:xfrm>
                        <a:prstGeom prst="rect">
                          <a:avLst/>
                        </a:prstGeom>
                        <a:noFill/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1269" name="Object 8"/>
            <p:cNvGraphicFramePr>
              <a:graphicFrameLocks noChangeAspect="1"/>
            </p:cNvGraphicFramePr>
            <p:nvPr/>
          </p:nvGraphicFramePr>
          <p:xfrm>
            <a:off x="2750" y="2688"/>
            <a:ext cx="729" cy="25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177" name="Equation" r:id="rId8" imgW="1650960" imgH="571320" progId="Equation.3">
                    <p:embed/>
                  </p:oleObj>
                </mc:Choice>
                <mc:Fallback>
                  <p:oleObj name="Equation" r:id="rId8" imgW="1650960" imgH="571320" progId="Equation.3">
                    <p:embed/>
                    <p:pic>
                      <p:nvPicPr>
                        <p:cNvPr id="0" name="Object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750" y="2688"/>
                          <a:ext cx="729" cy="252"/>
                        </a:xfrm>
                        <a:prstGeom prst="rect">
                          <a:avLst/>
                        </a:prstGeom>
                        <a:noFill/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1270" name="Object 9"/>
            <p:cNvGraphicFramePr>
              <a:graphicFrameLocks noChangeAspect="1"/>
            </p:cNvGraphicFramePr>
            <p:nvPr/>
          </p:nvGraphicFramePr>
          <p:xfrm>
            <a:off x="3768" y="2688"/>
            <a:ext cx="998" cy="25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178" name="Equation" r:id="rId10" imgW="2260440" imgH="571320" progId="Equation.3">
                    <p:embed/>
                  </p:oleObj>
                </mc:Choice>
                <mc:Fallback>
                  <p:oleObj name="Equation" r:id="rId10" imgW="2260440" imgH="571320" progId="Equation.3">
                    <p:embed/>
                    <p:pic>
                      <p:nvPicPr>
                        <p:cNvPr id="0" name="Object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768" y="2688"/>
                          <a:ext cx="998" cy="252"/>
                        </a:xfrm>
                        <a:prstGeom prst="rect">
                          <a:avLst/>
                        </a:prstGeom>
                        <a:noFill/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28682" name="Object 10"/>
          <p:cNvGraphicFramePr>
            <a:graphicFrameLocks noChangeAspect="1"/>
          </p:cNvGraphicFramePr>
          <p:nvPr/>
        </p:nvGraphicFramePr>
        <p:xfrm>
          <a:off x="639763" y="3567113"/>
          <a:ext cx="7513637" cy="517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9" name="Equation" r:id="rId12" imgW="9410400" imgH="647640" progId="Equation.3">
                  <p:embed/>
                </p:oleObj>
              </mc:Choice>
              <mc:Fallback>
                <p:oleObj name="Equation" r:id="rId12" imgW="9410400" imgH="64764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9763" y="3567113"/>
                        <a:ext cx="7513637" cy="517525"/>
                      </a:xfrm>
                      <a:prstGeom prst="rect">
                        <a:avLst/>
                      </a:prstGeom>
                      <a:noFill/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8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8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6" grpId="0" autoUpdateAnimBg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4</TotalTime>
  <Words>280</Words>
  <Application>Microsoft Office PowerPoint</Application>
  <PresentationFormat>On-screen Show (4:3)</PresentationFormat>
  <Paragraphs>26</Paragraphs>
  <Slides>8</Slides>
  <Notes>5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Opulent</vt:lpstr>
      <vt:lpstr>Equation</vt:lpstr>
      <vt:lpstr>Standard Enthalpies of Formation 5.5</vt:lpstr>
      <vt:lpstr>Standard Enthalpies of Formation</vt:lpstr>
      <vt:lpstr>Standard Enthalpies of Formation</vt:lpstr>
      <vt:lpstr>PowerPoint Presentation</vt:lpstr>
      <vt:lpstr>PowerPoint Presentation</vt:lpstr>
      <vt:lpstr>Standard Enthalpies of Formation</vt:lpstr>
      <vt:lpstr>A Problem to Consider</vt:lpstr>
      <vt:lpstr>A Problem to Consider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Standard Enthalpies of Formation 5.6</dc:title>
  <dc:creator>McGuckin</dc:creator>
  <cp:lastModifiedBy>TCDSB</cp:lastModifiedBy>
  <cp:revision>3</cp:revision>
  <dcterms:created xsi:type="dcterms:W3CDTF">2015-10-26T19:46:21Z</dcterms:created>
  <dcterms:modified xsi:type="dcterms:W3CDTF">2016-01-25T15:34:03Z</dcterms:modified>
</cp:coreProperties>
</file>