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8" r:id="rId5"/>
    <p:sldId id="271" r:id="rId6"/>
    <p:sldId id="261" r:id="rId7"/>
    <p:sldId id="272" r:id="rId8"/>
    <p:sldId id="264" r:id="rId9"/>
    <p:sldId id="263" r:id="rId10"/>
    <p:sldId id="273" r:id="rId11"/>
    <p:sldId id="274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9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3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9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59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845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6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4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03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0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6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E3E2E-9E24-4365-A9AE-4C3D9D57E992}" type="datetimeFigureOut">
              <a:rPr lang="en-US" smtClean="0"/>
              <a:t>9/13/2017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137E6-07CD-473A-B0B0-8BAB97062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76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www.lab-initio.com/250dpi/nz02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8516307" cy="644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887"/>
            <a:ext cx="7772400" cy="105591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Mass Spectrometry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5952" y="6422471"/>
            <a:ext cx="289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Courtesy www.lab-initio.com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5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28" y="32657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Spectra of Larger Molecules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56" y="2185988"/>
            <a:ext cx="7114344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762000"/>
            <a:ext cx="6858000" cy="120032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5400"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Spectra of large molecules have many fragments, and the interpretation of their spectra is beyond the scope of this course.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743200"/>
            <a:ext cx="30828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Codeine, C</a:t>
            </a:r>
            <a:r>
              <a:rPr lang="en-US" sz="2800" b="1" baseline="-25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n-US" sz="2800" b="1" baseline="-25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sz="2800" b="1" baseline="-25000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92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Mass Spectrometry in Forensics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990600"/>
            <a:ext cx="7543800" cy="341632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Mass spectrometry is used to confirm the identify of unknowns, such as illegal drugs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Unknowns are often not pure, and must be separated from a mixture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Gas chromatography is used to separate the components of the mixture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400" dirty="0" smtClean="0">
                <a:latin typeface="Comic Sans MS" pitchFamily="66" charset="0"/>
              </a:rPr>
              <a:t>Mass spectrometry “fingerprints” the components, so that they can be matched to existing known spectra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752600" y="4648200"/>
            <a:ext cx="1800591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19100" y="4572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5151" y="4857749"/>
            <a:ext cx="3048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95300" y="4768870"/>
            <a:ext cx="1524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533400" y="4572000"/>
            <a:ext cx="304800" cy="342900"/>
          </a:xfrm>
          <a:prstGeom prst="star5">
            <a:avLst/>
          </a:prstGeom>
          <a:solidFill>
            <a:srgbClr val="EFF6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477000" y="5059821"/>
            <a:ext cx="152400" cy="228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715000" y="504621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4876800" y="4953000"/>
            <a:ext cx="304800" cy="342900"/>
          </a:xfrm>
          <a:prstGeom prst="star5">
            <a:avLst/>
          </a:prstGeom>
          <a:solidFill>
            <a:srgbClr val="EFF68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114800" y="5029200"/>
            <a:ext cx="3048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32817" y="4782234"/>
            <a:ext cx="1848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Gas</a:t>
            </a:r>
          </a:p>
          <a:p>
            <a:pPr algn="ctr"/>
            <a:r>
              <a:rPr lang="en-US" b="1" dirty="0" smtClean="0">
                <a:latin typeface="Comic Sans MS" pitchFamily="66" charset="0"/>
              </a:rPr>
              <a:t>Chromatograph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5021036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Mixture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143000" y="50292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57600" y="5105400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495800" y="5144185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257800" y="5144185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019800" y="5160513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7010400" y="4648200"/>
            <a:ext cx="1800591" cy="914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056341" y="4782234"/>
            <a:ext cx="17171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Comic Sans MS" pitchFamily="66" charset="0"/>
              </a:rPr>
              <a:t>Mass</a:t>
            </a:r>
          </a:p>
          <a:p>
            <a:pPr algn="ctr"/>
            <a:r>
              <a:rPr lang="en-US" b="1" dirty="0" smtClean="0">
                <a:latin typeface="Comic Sans MS" pitchFamily="66" charset="0"/>
              </a:rPr>
              <a:t>Spectrometer</a:t>
            </a:r>
            <a:endParaRPr lang="en-US" b="1" dirty="0">
              <a:latin typeface="Comic Sans MS" pitchFamily="66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675341" y="5136021"/>
            <a:ext cx="3810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rot="10800000" flipV="1">
            <a:off x="6698107" y="5562600"/>
            <a:ext cx="1216802" cy="930730"/>
          </a:xfrm>
          <a:prstGeom prst="bentConnector3">
            <a:avLst>
              <a:gd name="adj1" fmla="val -2782"/>
            </a:avLst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2727" y="5975329"/>
            <a:ext cx="1322614" cy="82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414" y="5978616"/>
            <a:ext cx="1268186" cy="803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943600"/>
            <a:ext cx="1295400" cy="781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514" y="5943600"/>
            <a:ext cx="1306286" cy="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73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21" grpId="0" animBg="1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Purpose of Mass Spectrometry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8229600" cy="452431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101600" dist="1143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latin typeface="Comic Sans MS" pitchFamily="66" charset="0"/>
              </a:rPr>
              <a:t>P</a:t>
            </a:r>
            <a:r>
              <a:rPr lang="en-US" sz="2400" dirty="0" smtClean="0">
                <a:latin typeface="Comic Sans MS" pitchFamily="66" charset="0"/>
              </a:rPr>
              <a:t>roduces</a:t>
            </a:r>
            <a:r>
              <a:rPr lang="en-US" sz="2400" dirty="0">
                <a:latin typeface="Comic Sans MS" pitchFamily="66" charset="0"/>
              </a:rPr>
              <a:t> </a:t>
            </a:r>
            <a:r>
              <a:rPr lang="en-US" sz="2400" dirty="0" smtClean="0">
                <a:latin typeface="Comic Sans MS" pitchFamily="66" charset="0"/>
              </a:rPr>
              <a:t>spectra (graph) of masses from </a:t>
            </a:r>
            <a:r>
              <a:rPr lang="en-US" sz="2400" dirty="0">
                <a:latin typeface="Comic Sans MS" pitchFamily="66" charset="0"/>
              </a:rPr>
              <a:t>the molecules </a:t>
            </a:r>
            <a:r>
              <a:rPr lang="en-US" sz="2400" dirty="0" smtClean="0">
                <a:latin typeface="Comic Sans MS" pitchFamily="66" charset="0"/>
              </a:rPr>
              <a:t>in </a:t>
            </a:r>
            <a:r>
              <a:rPr lang="en-US" sz="2400" dirty="0">
                <a:latin typeface="Comic Sans MS" pitchFamily="66" charset="0"/>
              </a:rPr>
              <a:t>a sample of </a:t>
            </a:r>
            <a:r>
              <a:rPr lang="en-US" sz="2400" dirty="0" smtClean="0">
                <a:latin typeface="Comic Sans MS" pitchFamily="66" charset="0"/>
              </a:rPr>
              <a:t>material, and fragments of the molecules.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400" dirty="0">
                <a:latin typeface="Comic Sans MS" pitchFamily="66" charset="0"/>
              </a:rPr>
              <a:t>U</a:t>
            </a:r>
            <a:r>
              <a:rPr lang="en-US" sz="2400" dirty="0" smtClean="0">
                <a:latin typeface="Comic Sans MS" pitchFamily="66" charset="0"/>
              </a:rPr>
              <a:t>sed </a:t>
            </a:r>
            <a:r>
              <a:rPr lang="en-US" sz="2400" dirty="0">
                <a:latin typeface="Comic Sans MS" pitchFamily="66" charset="0"/>
              </a:rPr>
              <a:t>to determine </a:t>
            </a:r>
            <a:endParaRPr lang="en-US" sz="2400" dirty="0" smtClean="0">
              <a:latin typeface="Comic Sans MS" pitchFamily="66" charset="0"/>
            </a:endParaRP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dirty="0">
                <a:latin typeface="Comic Sans MS" pitchFamily="66" charset="0"/>
              </a:rPr>
              <a:t>elemental composition of a </a:t>
            </a:r>
            <a:r>
              <a:rPr lang="en-US" sz="2400" dirty="0" smtClean="0">
                <a:latin typeface="Comic Sans MS" pitchFamily="66" charset="0"/>
              </a:rPr>
              <a:t>sample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dirty="0">
                <a:latin typeface="Comic Sans MS" pitchFamily="66" charset="0"/>
              </a:rPr>
              <a:t>masses of particles and of </a:t>
            </a:r>
            <a:r>
              <a:rPr lang="en-US" sz="2400" dirty="0" smtClean="0">
                <a:latin typeface="Comic Sans MS" pitchFamily="66" charset="0"/>
              </a:rPr>
              <a:t>molecules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>
                <a:latin typeface="Comic Sans MS" pitchFamily="66" charset="0"/>
              </a:rPr>
              <a:t>potential </a:t>
            </a:r>
            <a:r>
              <a:rPr lang="en-US" sz="2400" dirty="0">
                <a:latin typeface="Comic Sans MS" pitchFamily="66" charset="0"/>
              </a:rPr>
              <a:t>chemical structures of </a:t>
            </a:r>
            <a:r>
              <a:rPr lang="en-US" sz="2400" dirty="0" smtClean="0">
                <a:latin typeface="Comic Sans MS" pitchFamily="66" charset="0"/>
              </a:rPr>
              <a:t>molecules by analyzing the fragments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 smtClean="0">
                <a:latin typeface="Comic Sans MS" pitchFamily="66" charset="0"/>
              </a:rPr>
              <a:t>the identity of </a:t>
            </a:r>
            <a:r>
              <a:rPr lang="en-US" sz="2400" dirty="0">
                <a:latin typeface="Comic Sans MS" pitchFamily="66" charset="0"/>
              </a:rPr>
              <a:t>unknown compounds by determining mass and matching to known </a:t>
            </a:r>
            <a:r>
              <a:rPr lang="en-US" sz="2400" dirty="0" smtClean="0">
                <a:latin typeface="Comic Sans MS" pitchFamily="66" charset="0"/>
              </a:rPr>
              <a:t>spectra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sz="2400" dirty="0">
                <a:latin typeface="Comic Sans MS" pitchFamily="66" charset="0"/>
              </a:rPr>
              <a:t>the isotopic composition of elements in a molecule</a:t>
            </a:r>
          </a:p>
          <a:p>
            <a:pPr lvl="1"/>
            <a:endParaRPr lang="en-US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6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228600"/>
            <a:ext cx="31242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Stages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3074" name="Picture 2" descr="http://upload.wikimedia.org/wikipedia/commons/thumb/0/0d/Mass_Spectrometer_Schematic.svg/500px-Mass_Spectrometer_Schematic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4762500" cy="501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9200" y="13716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itchFamily="66" charset="0"/>
              </a:rPr>
              <a:t>The </a:t>
            </a:r>
            <a:r>
              <a:rPr lang="en-US" sz="2400" i="1" dirty="0" smtClean="0">
                <a:latin typeface="Comic Sans MS" pitchFamily="66" charset="0"/>
              </a:rPr>
              <a:t>ionizer</a:t>
            </a:r>
            <a:r>
              <a:rPr lang="en-US" sz="2400" dirty="0">
                <a:latin typeface="Comic Sans MS" pitchFamily="66" charset="0"/>
              </a:rPr>
              <a:t> converts </a:t>
            </a:r>
            <a:r>
              <a:rPr lang="en-US" sz="2400" dirty="0" smtClean="0">
                <a:latin typeface="Comic Sans MS" pitchFamily="66" charset="0"/>
              </a:rPr>
              <a:t>some of </a:t>
            </a:r>
            <a:r>
              <a:rPr lang="en-US" sz="2400" dirty="0">
                <a:latin typeface="Comic Sans MS" pitchFamily="66" charset="0"/>
              </a:rPr>
              <a:t>the sample into ions.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2362200"/>
            <a:ext cx="396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omic Sans MS" pitchFamily="66" charset="0"/>
              </a:rPr>
              <a:t>Mass analyzers</a:t>
            </a:r>
            <a:r>
              <a:rPr lang="en-US" sz="2400" dirty="0">
                <a:latin typeface="Comic Sans MS" pitchFamily="66" charset="0"/>
              </a:rPr>
              <a:t> separate the ions according to their mass-to-charge </a:t>
            </a:r>
            <a:r>
              <a:rPr lang="en-US" sz="2400" dirty="0" smtClean="0">
                <a:latin typeface="Comic Sans MS" pitchFamily="66" charset="0"/>
              </a:rPr>
              <a:t>ratio.</a:t>
            </a:r>
            <a:r>
              <a:rPr lang="en-US" sz="2400" dirty="0">
                <a:latin typeface="Comic Sans MS" pitchFamily="66" charset="0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05399" y="4038600"/>
            <a:ext cx="38862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 </a:t>
            </a:r>
            <a:r>
              <a:rPr lang="en-US" sz="2400" i="1" dirty="0">
                <a:latin typeface="Comic Sans MS" pitchFamily="66" charset="0"/>
              </a:rPr>
              <a:t>detector</a:t>
            </a:r>
            <a:r>
              <a:rPr lang="en-US" sz="2400" dirty="0">
                <a:latin typeface="Comic Sans MS" pitchFamily="66" charset="0"/>
              </a:rPr>
              <a:t> records either the charge induced or the current produced when an ion passes by or hits a surface</a:t>
            </a:r>
          </a:p>
        </p:txBody>
      </p:sp>
    </p:spTree>
    <p:extLst>
      <p:ext uri="{BB962C8B-B14F-4D97-AF65-F5344CB8AC3E}">
        <p14:creationId xmlns:p14="http://schemas.microsoft.com/office/powerpoint/2010/main" val="1411350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Mass Spectrum of CO</a:t>
            </a:r>
            <a:r>
              <a:rPr lang="en-US" sz="36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US" sz="3600" b="1" baseline="-2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60" y="1171575"/>
            <a:ext cx="8596340" cy="568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89668" y="1424244"/>
            <a:ext cx="3077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Molecular ion peak</a:t>
            </a:r>
          </a:p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[CO</a:t>
            </a:r>
            <a:r>
              <a:rPr lang="en-US" sz="2800" b="1" baseline="-25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en-US" sz="28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44 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6248400" y="2165903"/>
            <a:ext cx="1219200" cy="424897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76411" y="4429780"/>
            <a:ext cx="1757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[CO]</a:t>
            </a:r>
            <a:r>
              <a:rPr lang="en-US" sz="28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28 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800600" y="4942820"/>
            <a:ext cx="794672" cy="54358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30940" y="4419600"/>
            <a:ext cx="1569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[O]</a:t>
            </a:r>
            <a:r>
              <a:rPr lang="en-US" sz="28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16 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981200" y="4865561"/>
            <a:ext cx="244936" cy="53340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61280" y="44196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[C]</a:t>
            </a:r>
            <a:r>
              <a:rPr lang="en-US" sz="2800" b="1" baseline="30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12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743200" y="4953000"/>
            <a:ext cx="794672" cy="54358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95600" y="3853190"/>
            <a:ext cx="2543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Fragment Peaks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940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Mass Spectrum of Bromine, Br</a:t>
            </a:r>
            <a:r>
              <a:rPr lang="en-US" sz="36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endParaRPr lang="en-US" sz="3600" b="1" baseline="-2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90484"/>
            <a:ext cx="8305800" cy="5467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8585" y="928819"/>
            <a:ext cx="8114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Bromine has two isotopes: 50.69% </a:t>
            </a:r>
            <a:r>
              <a:rPr lang="en-US" sz="2400" baseline="30000" dirty="0" smtClean="0">
                <a:latin typeface="Comic Sans MS" pitchFamily="66" charset="0"/>
              </a:rPr>
              <a:t>79</a:t>
            </a:r>
            <a:r>
              <a:rPr lang="en-US" sz="2400" dirty="0" smtClean="0">
                <a:latin typeface="Comic Sans MS" pitchFamily="66" charset="0"/>
              </a:rPr>
              <a:t>Br </a:t>
            </a:r>
            <a:r>
              <a:rPr lang="en-US" sz="2400" dirty="0">
                <a:latin typeface="Comic Sans MS" pitchFamily="66" charset="0"/>
              </a:rPr>
              <a:t>and </a:t>
            </a:r>
            <a:r>
              <a:rPr lang="en-US" sz="2400" dirty="0" smtClean="0">
                <a:latin typeface="Comic Sans MS" pitchFamily="66" charset="0"/>
              </a:rPr>
              <a:t>49.31% </a:t>
            </a:r>
            <a:r>
              <a:rPr lang="en-US" sz="2400" baseline="30000" dirty="0" smtClean="0">
                <a:latin typeface="Comic Sans MS" pitchFamily="66" charset="0"/>
              </a:rPr>
              <a:t>81</a:t>
            </a:r>
            <a:r>
              <a:rPr lang="en-US" sz="2400" dirty="0" smtClean="0">
                <a:latin typeface="Comic Sans MS" pitchFamily="66" charset="0"/>
              </a:rPr>
              <a:t>Br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0847" y="4800600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79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+</a:t>
            </a:r>
            <a:endParaRPr lang="en-US" sz="2400" b="1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800600"/>
            <a:ext cx="901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81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+</a:t>
            </a:r>
            <a:endParaRPr lang="en-US" sz="2400" b="1" baseline="30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80792" y="2513818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79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81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Br]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+</a:t>
            </a:r>
            <a:endParaRPr lang="en-US" sz="2400" b="1" baseline="30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80791" y="3429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79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79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Br]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+</a:t>
            </a:r>
            <a:endParaRPr lang="en-US" sz="2400" b="1" baseline="30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0792" y="435428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[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81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81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Br]</a:t>
            </a:r>
            <a:r>
              <a:rPr lang="en-US" sz="2400" b="1" baseline="300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+</a:t>
            </a:r>
            <a:endParaRPr lang="en-US" sz="2400" b="1" baseline="300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3027" y="1981200"/>
            <a:ext cx="3179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Molecular Ion Peaks</a:t>
            </a:r>
            <a:endParaRPr lang="en-US" sz="2400" b="1" u="sng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4146013"/>
            <a:ext cx="172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Fragments</a:t>
            </a:r>
            <a:endParaRPr lang="en-US" sz="2400" b="1" u="sng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993986" y="5262265"/>
            <a:ext cx="397336" cy="271790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86000" y="5262265"/>
            <a:ext cx="331961" cy="292407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264736" y="2975483"/>
            <a:ext cx="1050464" cy="135895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96704" y="3890665"/>
            <a:ext cx="1050464" cy="135895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174933" y="4815951"/>
            <a:ext cx="1292667" cy="215481"/>
          </a:xfrm>
          <a:prstGeom prst="straightConnector1">
            <a:avLst/>
          </a:prstGeom>
          <a:ln w="38100"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7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2" grpId="0"/>
      <p:bldP spid="13" grpId="0"/>
      <p:bldP spid="11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Practice: Methyl Bromide, CH</a:t>
            </a:r>
            <a:r>
              <a:rPr lang="en-US" sz="36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88072"/>
            <a:ext cx="8382000" cy="546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2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Answers: Methyl Bromide, CH</a:t>
            </a:r>
            <a:r>
              <a:rPr lang="en-US" sz="36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3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88072"/>
            <a:ext cx="8382000" cy="546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698926" y="1600200"/>
            <a:ext cx="1149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[CH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81</a:t>
            </a:r>
            <a:r>
              <a:rPr lang="en-US" dirty="0" smtClean="0"/>
              <a:t>Br]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3048000"/>
            <a:ext cx="1111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[CH</a:t>
            </a:r>
            <a:r>
              <a:rPr lang="en-US" baseline="-25000" dirty="0"/>
              <a:t>2</a:t>
            </a:r>
            <a:r>
              <a:rPr lang="en-US" baseline="30000" dirty="0" smtClean="0"/>
              <a:t>81</a:t>
            </a:r>
            <a:r>
              <a:rPr lang="en-US" dirty="0" smtClean="0"/>
              <a:t>Br]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3505200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n-US" dirty="0" smtClean="0"/>
              <a:t>C</a:t>
            </a:r>
            <a:r>
              <a:rPr lang="en-US" baseline="30000" dirty="0" smtClean="0"/>
              <a:t>81</a:t>
            </a:r>
            <a:r>
              <a:rPr lang="en-US" dirty="0" smtClean="0"/>
              <a:t>Br</a:t>
            </a:r>
            <a:r>
              <a:rPr lang="en-US" dirty="0"/>
              <a:t>]</a:t>
            </a:r>
            <a:r>
              <a:rPr lang="en-US" baseline="30000" dirty="0"/>
              <a:t>+</a:t>
            </a:r>
            <a:r>
              <a:rPr lang="en-US" dirty="0"/>
              <a:t> </a:t>
            </a:r>
            <a:r>
              <a:rPr lang="en-US" i="1" u="sng" dirty="0" smtClean="0"/>
              <a:t>and </a:t>
            </a:r>
            <a:r>
              <a:rPr lang="en-US" dirty="0" smtClean="0"/>
              <a:t>[CH</a:t>
            </a:r>
            <a:r>
              <a:rPr lang="en-US" baseline="-25000" dirty="0" smtClean="0"/>
              <a:t>2</a:t>
            </a:r>
            <a:r>
              <a:rPr lang="en-US" baseline="30000" dirty="0" smtClean="0"/>
              <a:t>79</a:t>
            </a:r>
            <a:r>
              <a:rPr lang="en-US" dirty="0" smtClean="0"/>
              <a:t>Br]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5276948" y="2057400"/>
            <a:ext cx="2419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[CH</a:t>
            </a:r>
            <a:r>
              <a:rPr lang="en-US" baseline="30000" dirty="0" smtClean="0"/>
              <a:t>81</a:t>
            </a:r>
            <a:r>
              <a:rPr lang="en-US" dirty="0" smtClean="0"/>
              <a:t>Br]</a:t>
            </a:r>
            <a:r>
              <a:rPr lang="en-US" baseline="30000" dirty="0" smtClean="0"/>
              <a:t>+</a:t>
            </a:r>
            <a:r>
              <a:rPr lang="en-US" dirty="0" smtClean="0"/>
              <a:t> </a:t>
            </a:r>
            <a:r>
              <a:rPr lang="en-US" i="1" u="sng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[CH</a:t>
            </a:r>
            <a:r>
              <a:rPr lang="en-US" baseline="-25000" dirty="0"/>
              <a:t>3</a:t>
            </a:r>
            <a:r>
              <a:rPr lang="en-US" baseline="30000" dirty="0"/>
              <a:t>79</a:t>
            </a:r>
            <a:r>
              <a:rPr lang="en-US" dirty="0"/>
              <a:t>Br</a:t>
            </a:r>
            <a:r>
              <a:rPr lang="en-US" dirty="0" smtClean="0"/>
              <a:t>]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10" name="TextBox 9"/>
          <p:cNvSpPr txBox="1"/>
          <p:nvPr/>
        </p:nvSpPr>
        <p:spPr>
          <a:xfrm>
            <a:off x="6663545" y="4202668"/>
            <a:ext cx="1032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[CH</a:t>
            </a:r>
            <a:r>
              <a:rPr lang="en-US" baseline="30000" dirty="0" smtClean="0"/>
              <a:t>79</a:t>
            </a:r>
            <a:r>
              <a:rPr lang="en-US" dirty="0" smtClean="0"/>
              <a:t>Br]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254829" y="363675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[CH</a:t>
            </a:r>
            <a:r>
              <a:rPr lang="en-US" baseline="-25000" dirty="0" smtClean="0"/>
              <a:t>3</a:t>
            </a:r>
            <a:r>
              <a:rPr lang="en-US" dirty="0" smtClean="0"/>
              <a:t>]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743200" y="3810000"/>
            <a:ext cx="6096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96200" y="1840077"/>
            <a:ext cx="533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543800" y="2286000"/>
            <a:ext cx="5334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810500" y="3232666"/>
            <a:ext cx="342900" cy="16324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24750" y="3679567"/>
            <a:ext cx="457200" cy="112103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07815" y="465986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[C</a:t>
            </a:r>
            <a:r>
              <a:rPr lang="en-US" baseline="30000" dirty="0" smtClean="0"/>
              <a:t>79</a:t>
            </a:r>
            <a:r>
              <a:rPr lang="en-US" dirty="0" smtClean="0"/>
              <a:t>Br]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551929" y="4419600"/>
            <a:ext cx="410971" cy="94151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461929" y="4993282"/>
            <a:ext cx="372057" cy="37585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678078" y="447520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baseline="30000" dirty="0" smtClean="0"/>
              <a:t>81</a:t>
            </a:r>
            <a:r>
              <a:rPr lang="en-US" dirty="0" smtClean="0"/>
              <a:t>Br]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676494" y="4901244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</a:t>
            </a:r>
            <a:r>
              <a:rPr lang="en-US" baseline="30000" dirty="0" smtClean="0"/>
              <a:t>79</a:t>
            </a:r>
            <a:r>
              <a:rPr lang="en-US" dirty="0" smtClean="0"/>
              <a:t>Br]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326869" y="5145681"/>
            <a:ext cx="759731" cy="12489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326869" y="4713319"/>
            <a:ext cx="853003" cy="4323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0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Practice: Methylene Chloride (CH</a:t>
            </a:r>
            <a:r>
              <a:rPr lang="en-US" sz="32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Cl</a:t>
            </a:r>
            <a:r>
              <a:rPr lang="en-US" sz="32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)</a:t>
            </a:r>
            <a:endParaRPr lang="en-US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2895"/>
            <a:ext cx="8686800" cy="5645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609600"/>
            <a:ext cx="5846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Chlorine is 75.77</a:t>
            </a:r>
            <a:r>
              <a:rPr lang="en-US" sz="2400" dirty="0">
                <a:latin typeface="Comic Sans MS" pitchFamily="66" charset="0"/>
              </a:rPr>
              <a:t>% </a:t>
            </a:r>
            <a:r>
              <a:rPr lang="en-US" sz="2400" baseline="30000" dirty="0" smtClean="0">
                <a:latin typeface="Comic Sans MS" pitchFamily="66" charset="0"/>
              </a:rPr>
              <a:t>35</a:t>
            </a:r>
            <a:r>
              <a:rPr lang="en-US" sz="2400" dirty="0" smtClean="0">
                <a:latin typeface="Comic Sans MS" pitchFamily="66" charset="0"/>
              </a:rPr>
              <a:t>Cl </a:t>
            </a:r>
            <a:r>
              <a:rPr lang="en-US" sz="2400" dirty="0">
                <a:latin typeface="Comic Sans MS" pitchFamily="66" charset="0"/>
              </a:rPr>
              <a:t>and 24.23% </a:t>
            </a:r>
            <a:r>
              <a:rPr lang="en-US" sz="2400" baseline="30000" dirty="0" smtClean="0">
                <a:latin typeface="Comic Sans MS" pitchFamily="66" charset="0"/>
              </a:rPr>
              <a:t>37</a:t>
            </a:r>
            <a:r>
              <a:rPr lang="en-US" sz="2400" dirty="0" smtClean="0">
                <a:latin typeface="Comic Sans MS" pitchFamily="66" charset="0"/>
              </a:rPr>
              <a:t>Cl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6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0"/>
            <a:ext cx="8700406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Practice: Vinyl Chloride (CH</a:t>
            </a:r>
            <a:r>
              <a:rPr lang="en-US" sz="36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2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CHCl)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7" y="1290938"/>
            <a:ext cx="8515350" cy="55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609600"/>
            <a:ext cx="5846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Chlorine is 75.77</a:t>
            </a:r>
            <a:r>
              <a:rPr lang="en-US" sz="2400" dirty="0">
                <a:latin typeface="Comic Sans MS" pitchFamily="66" charset="0"/>
              </a:rPr>
              <a:t>% </a:t>
            </a:r>
            <a:r>
              <a:rPr lang="en-US" sz="2400" baseline="30000" dirty="0" smtClean="0">
                <a:latin typeface="Comic Sans MS" pitchFamily="66" charset="0"/>
              </a:rPr>
              <a:t>35</a:t>
            </a:r>
            <a:r>
              <a:rPr lang="en-US" sz="2400" dirty="0" smtClean="0">
                <a:latin typeface="Comic Sans MS" pitchFamily="66" charset="0"/>
              </a:rPr>
              <a:t>Cl </a:t>
            </a:r>
            <a:r>
              <a:rPr lang="en-US" sz="2400" dirty="0">
                <a:latin typeface="Comic Sans MS" pitchFamily="66" charset="0"/>
              </a:rPr>
              <a:t>and 24.23% </a:t>
            </a:r>
            <a:r>
              <a:rPr lang="en-US" sz="2400" baseline="30000" dirty="0" smtClean="0">
                <a:latin typeface="Comic Sans MS" pitchFamily="66" charset="0"/>
              </a:rPr>
              <a:t>37</a:t>
            </a:r>
            <a:r>
              <a:rPr lang="en-US" sz="2400" dirty="0" smtClean="0">
                <a:latin typeface="Comic Sans MS" pitchFamily="66" charset="0"/>
              </a:rPr>
              <a:t>Cl</a:t>
            </a:r>
            <a:endParaRPr lang="en-US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9c1a5617bcd49431987ab7e877a6132ae2820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277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Mass Spectrometry</vt:lpstr>
      <vt:lpstr>Purpose of Mass Spectrometry</vt:lpstr>
      <vt:lpstr>Stages</vt:lpstr>
      <vt:lpstr>Mass Spectrum of CO2</vt:lpstr>
      <vt:lpstr>Mass Spectrum of Bromine, Br2</vt:lpstr>
      <vt:lpstr>Practice: Methyl Bromide, CH3Br</vt:lpstr>
      <vt:lpstr>Answers: Methyl Bromide, CH3Br</vt:lpstr>
      <vt:lpstr>Practice: Methylene Chloride (CH2Cl2)</vt:lpstr>
      <vt:lpstr>Practice: Vinyl Chloride (CH2CHCl)</vt:lpstr>
      <vt:lpstr>Spectra of Larger Molecules</vt:lpstr>
      <vt:lpstr>Mass Spectrometry in Forensics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Allan</dc:creator>
  <cp:lastModifiedBy>TCDSB</cp:lastModifiedBy>
  <cp:revision>92</cp:revision>
  <dcterms:created xsi:type="dcterms:W3CDTF">2013-07-15T04:21:49Z</dcterms:created>
  <dcterms:modified xsi:type="dcterms:W3CDTF">2017-09-13T16:08:01Z</dcterms:modified>
</cp:coreProperties>
</file>