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3DF52-E6BA-4F7C-8B7E-3A8FC5C734CF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A2378-774E-4BB5-BFC9-724319560E0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49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>
                <a:sym typeface="Wingdings" pitchFamily="2" charset="2"/>
              </a:rPr>
              <a:t>alter which ions reach the </a:t>
            </a:r>
            <a:br>
              <a:rPr lang="en-CA" dirty="0" smtClean="0">
                <a:sym typeface="Wingdings" pitchFamily="2" charset="2"/>
              </a:rPr>
            </a:br>
            <a:r>
              <a:rPr lang="en-CA" dirty="0" smtClean="0">
                <a:sym typeface="Wingdings" pitchFamily="2" charset="2"/>
              </a:rPr>
              <a:t>detector by varying the </a:t>
            </a:r>
            <a:br>
              <a:rPr lang="en-CA" dirty="0" smtClean="0">
                <a:sym typeface="Wingdings" pitchFamily="2" charset="2"/>
              </a:rPr>
            </a:br>
            <a:r>
              <a:rPr lang="en-CA" dirty="0" smtClean="0">
                <a:sym typeface="Wingdings" pitchFamily="2" charset="2"/>
              </a:rPr>
              <a:t>applied magnetic field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2378-774E-4BB5-BFC9-724319560E0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8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5720" y="1447800"/>
            <a:ext cx="8572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F3A29D-0A31-4215-9427-204B1ED833F0}" type="datetimeFigureOut">
              <a:rPr lang="en-US" smtClean="0"/>
              <a:pPr/>
              <a:t>9/15/2016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749573-3E63-4F14-B057-2558237CE80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OGM2gOHKP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Mass Spectrometry</a:t>
            </a:r>
            <a:endParaRPr lang="en-CA" b="1" dirty="0"/>
          </a:p>
        </p:txBody>
      </p:sp>
      <p:pic>
        <p:nvPicPr>
          <p:cNvPr id="4" name="Picture 2" descr="http://www.ausetute.com.au/images/mspech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429000"/>
            <a:ext cx="3486150" cy="276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4526829"/>
            <a:ext cx="8572560" cy="50006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CA" dirty="0" smtClean="0"/>
              <a:t>Alternative - Calculating relative atomic mass in </a:t>
            </a:r>
            <a:r>
              <a:rPr lang="en-CA" b="1" u="sng" dirty="0" smtClean="0"/>
              <a:t>one step</a:t>
            </a:r>
            <a:r>
              <a:rPr lang="en-CA" dirty="0" smtClean="0"/>
              <a:t>: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2428860" y="428604"/>
            <a:ext cx="4500594" cy="3786214"/>
            <a:chOff x="285720" y="2357430"/>
            <a:chExt cx="4500594" cy="3786214"/>
          </a:xfrm>
        </p:grpSpPr>
        <p:pic>
          <p:nvPicPr>
            <p:cNvPr id="5" name="Picture 4" descr="http://images.flatworldknowledge.com/averillfwk/averillfwk-fig01_025.jpg"/>
            <p:cNvPicPr>
              <a:picLocks noChangeAspect="1" noChangeArrowheads="1"/>
            </p:cNvPicPr>
            <p:nvPr/>
          </p:nvPicPr>
          <p:blipFill>
            <a:blip r:embed="rId2"/>
            <a:srcRect l="67582" t="21788"/>
            <a:stretch>
              <a:fillRect/>
            </a:stretch>
          </p:blipFill>
          <p:spPr bwMode="auto">
            <a:xfrm>
              <a:off x="285720" y="2842332"/>
              <a:ext cx="4411543" cy="3301312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3000364" y="2357430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accent1">
                      <a:lumMod val="75000"/>
                    </a:schemeClr>
                  </a:solidFill>
                </a:rPr>
                <a:t>Cl-35:</a:t>
              </a:r>
            </a:p>
            <a:p>
              <a:pPr algn="ctr"/>
              <a:r>
                <a:rPr lang="en-CA" b="1" dirty="0" smtClean="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  <a:endParaRPr lang="en-CA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43306" y="3854239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accent2">
                      <a:lumMod val="75000"/>
                    </a:schemeClr>
                  </a:solidFill>
                </a:rPr>
                <a:t>Cl-37:</a:t>
              </a:r>
            </a:p>
            <a:p>
              <a:pPr algn="ctr"/>
              <a:r>
                <a:rPr lang="en-CA" b="1" dirty="0" smtClean="0">
                  <a:solidFill>
                    <a:schemeClr val="accent2">
                      <a:lumMod val="75000"/>
                    </a:schemeClr>
                  </a:solidFill>
                </a:rPr>
                <a:t>35</a:t>
              </a:r>
              <a:endParaRPr lang="en-CA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57356" y="5241209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(</a:t>
            </a:r>
            <a:r>
              <a:rPr lang="en-CA" sz="2400" b="1" dirty="0" smtClean="0">
                <a:solidFill>
                  <a:schemeClr val="accent2">
                    <a:lumMod val="50000"/>
                  </a:schemeClr>
                </a:solidFill>
              </a:rPr>
              <a:t>100</a:t>
            </a:r>
            <a:r>
              <a:rPr lang="en-CA" sz="2400" dirty="0" smtClean="0"/>
              <a:t> x 35) + (</a:t>
            </a:r>
            <a:r>
              <a:rPr lang="en-CA" sz="2400" b="1" dirty="0" smtClean="0">
                <a:solidFill>
                  <a:schemeClr val="accent2">
                    <a:lumMod val="75000"/>
                  </a:schemeClr>
                </a:solidFill>
              </a:rPr>
              <a:t>35</a:t>
            </a:r>
            <a:r>
              <a:rPr lang="en-CA" sz="2400" dirty="0" smtClean="0"/>
              <a:t> x 37)</a:t>
            </a:r>
          </a:p>
          <a:p>
            <a:pPr algn="ctr"/>
            <a:r>
              <a:rPr lang="en-CA" sz="2400" dirty="0" smtClean="0"/>
              <a:t>(</a:t>
            </a:r>
            <a:r>
              <a:rPr lang="en-CA" sz="2400" b="1" dirty="0" smtClean="0">
                <a:solidFill>
                  <a:schemeClr val="accent2">
                    <a:lumMod val="50000"/>
                  </a:schemeClr>
                </a:solidFill>
              </a:rPr>
              <a:t>100 </a:t>
            </a:r>
            <a:r>
              <a:rPr lang="en-CA" sz="2400" dirty="0" smtClean="0"/>
              <a:t>+ </a:t>
            </a:r>
            <a:r>
              <a:rPr lang="en-CA" sz="2400" b="1" dirty="0" smtClean="0">
                <a:solidFill>
                  <a:schemeClr val="accent2">
                    <a:lumMod val="75000"/>
                  </a:schemeClr>
                </a:solidFill>
              </a:rPr>
              <a:t>35</a:t>
            </a:r>
            <a:r>
              <a:rPr lang="en-CA" sz="2400" dirty="0" smtClean="0"/>
              <a:t>)</a:t>
            </a:r>
            <a:endParaRPr lang="en-CA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28794" y="5641990"/>
            <a:ext cx="35004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0628" y="542248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= 35.52</a:t>
            </a:r>
            <a:endParaRPr lang="en-C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Good Animation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</a:t>
            </a:r>
            <a:r>
              <a:rPr lang="en-CA">
                <a:hlinkClick r:id="rId2"/>
              </a:rPr>
              <a:t>://</a:t>
            </a:r>
            <a:r>
              <a:rPr lang="en-CA" smtClean="0">
                <a:hlinkClick r:id="rId2"/>
              </a:rPr>
              <a:t>www.youtube.com/watch?v=tOGM2gOHKPc</a:t>
            </a:r>
            <a:r>
              <a:rPr lang="en-CA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04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genesismission.jpl.nasa.gov/science/mod3_SunlightSolarHeat/MassSpectrometry/spectrom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643314"/>
            <a:ext cx="4497059" cy="274320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50106"/>
          </a:xfrm>
        </p:spPr>
        <p:txBody>
          <a:bodyPr/>
          <a:lstStyle/>
          <a:p>
            <a:r>
              <a:rPr lang="en-CA" b="1" dirty="0" smtClean="0"/>
              <a:t>Mass spectrometry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3481398"/>
          </a:xfrm>
        </p:spPr>
        <p:txBody>
          <a:bodyPr>
            <a:normAutofit/>
          </a:bodyPr>
          <a:lstStyle/>
          <a:p>
            <a:r>
              <a:rPr lang="en-CA" dirty="0" smtClean="0"/>
              <a:t>technique for measuring the </a:t>
            </a:r>
            <a:r>
              <a:rPr lang="en-CA" b="1" dirty="0" smtClean="0"/>
              <a:t>masses </a:t>
            </a:r>
            <a:r>
              <a:rPr lang="en-CA" dirty="0" smtClean="0"/>
              <a:t>and </a:t>
            </a:r>
            <a:r>
              <a:rPr lang="en-CA" b="1" dirty="0" smtClean="0"/>
              <a:t>relative abundances </a:t>
            </a:r>
            <a:r>
              <a:rPr lang="en-CA" dirty="0" smtClean="0"/>
              <a:t>of components in a mixture</a:t>
            </a:r>
          </a:p>
          <a:p>
            <a:endParaRPr lang="en-CA" dirty="0" smtClean="0"/>
          </a:p>
          <a:p>
            <a:r>
              <a:rPr lang="en-CA" dirty="0" smtClean="0"/>
              <a:t>produces a </a:t>
            </a:r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mass spectrum</a:t>
            </a:r>
          </a:p>
          <a:p>
            <a:pPr lvl="1"/>
            <a:r>
              <a:rPr lang="en-CA" u="sng" dirty="0" smtClean="0"/>
              <a:t>Y-axis</a:t>
            </a:r>
            <a:r>
              <a:rPr lang="en-CA" dirty="0" smtClean="0"/>
              <a:t>: Relative Abundance </a:t>
            </a:r>
          </a:p>
          <a:p>
            <a:pPr lvl="1"/>
            <a:r>
              <a:rPr lang="en-CA" u="sng" dirty="0" smtClean="0"/>
              <a:t>X-axis</a:t>
            </a:r>
            <a:r>
              <a:rPr lang="en-CA" dirty="0" smtClean="0"/>
              <a:t>: Mass/Charge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572560" cy="1838324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Uses</a:t>
            </a:r>
            <a:r>
              <a:rPr lang="en-CA" dirty="0" smtClean="0"/>
              <a:t>:</a:t>
            </a:r>
          </a:p>
          <a:p>
            <a:r>
              <a:rPr lang="en-CA" dirty="0" smtClean="0"/>
              <a:t>find masses of isotopes in a sample</a:t>
            </a:r>
          </a:p>
          <a:p>
            <a:r>
              <a:rPr lang="en-CA" dirty="0" smtClean="0"/>
              <a:t>determine structural components of molecules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ienceaid.co.uk/chemistry/fundamental/images/spectrom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811731" cy="3714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4786322"/>
            <a:ext cx="1000132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sample</a:t>
            </a:r>
            <a:endParaRPr lang="en-CA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285852" y="4500570"/>
            <a:ext cx="285752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1214422"/>
            <a:ext cx="2786082" cy="1123712"/>
          </a:xfrm>
          <a:prstGeom prst="wedgeRoundRectCallout">
            <a:avLst>
              <a:gd name="adj1" fmla="val -7873"/>
              <a:gd name="adj2" fmla="val 84511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 beam of electrons is used to ionize the atoms in the sample</a:t>
            </a:r>
            <a:endParaRPr lang="en-CA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4214818"/>
            <a:ext cx="2786082" cy="783193"/>
          </a:xfrm>
          <a:prstGeom prst="wedgeRoundRectCallout">
            <a:avLst>
              <a:gd name="adj1" fmla="val 6116"/>
              <a:gd name="adj2" fmla="val -156651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Negatively-charged plates attract the ions.</a:t>
            </a:r>
            <a:endParaRPr lang="en-CA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214290"/>
            <a:ext cx="3071834" cy="783193"/>
          </a:xfrm>
          <a:prstGeom prst="wedgeRoundRectCallout">
            <a:avLst>
              <a:gd name="adj1" fmla="val 14187"/>
              <a:gd name="adj2" fmla="val 109857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 magnetic field is used to deflect the ions.</a:t>
            </a:r>
            <a:endParaRPr lang="en-CA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5072074"/>
            <a:ext cx="2786082" cy="1464231"/>
          </a:xfrm>
          <a:prstGeom prst="wedgeRoundRectCallout">
            <a:avLst>
              <a:gd name="adj1" fmla="val 24947"/>
              <a:gd name="adj2" fmla="val -76467"/>
              <a:gd name="adj3" fmla="val 16667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The ion is detected electrically when it reaches the end of the tube.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572560" cy="4572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CA" b="1" dirty="0" smtClean="0"/>
              <a:t>Ionization</a:t>
            </a:r>
          </a:p>
          <a:p>
            <a:pPr marL="788670" lvl="1" indent="-514350"/>
            <a:r>
              <a:rPr lang="en-CA" dirty="0" smtClean="0"/>
              <a:t>electrons are knocked off of sample</a:t>
            </a:r>
          </a:p>
          <a:p>
            <a:pPr marL="788670" lvl="1" indent="-514350"/>
            <a:r>
              <a:rPr lang="en-CA" b="1" dirty="0" smtClean="0">
                <a:solidFill>
                  <a:schemeClr val="accent6">
                    <a:lumMod val="25000"/>
                  </a:schemeClr>
                </a:solidFill>
              </a:rPr>
              <a:t>1+ ions </a:t>
            </a:r>
            <a:r>
              <a:rPr lang="en-CA" dirty="0" smtClean="0"/>
              <a:t>are generated</a:t>
            </a:r>
          </a:p>
          <a:p>
            <a:pPr marL="788670" lvl="1" indent="-514350"/>
            <a:r>
              <a:rPr lang="en-CA" dirty="0" smtClean="0"/>
              <a:t>small proportion of 2+</a:t>
            </a:r>
          </a:p>
          <a:p>
            <a:pPr marL="788670" lvl="1" indent="-514350"/>
            <a:endParaRPr lang="en-CA" dirty="0" smtClean="0"/>
          </a:p>
          <a:p>
            <a:pPr marL="788670" lvl="1" indent="-514350"/>
            <a:endParaRPr lang="en-CA" dirty="0" smtClean="0"/>
          </a:p>
          <a:p>
            <a:pPr marL="514350" indent="-514350">
              <a:buAutoNum type="arabicPeriod"/>
            </a:pPr>
            <a:r>
              <a:rPr lang="en-CA" b="1" dirty="0" smtClean="0"/>
              <a:t>Acceleration</a:t>
            </a:r>
          </a:p>
          <a:p>
            <a:pPr marL="788670" lvl="1" indent="-514350"/>
            <a:r>
              <a:rPr lang="en-CA" dirty="0" smtClean="0"/>
              <a:t>negatively-charged plates attract the ionized particles</a:t>
            </a:r>
          </a:p>
          <a:p>
            <a:pPr marL="788670" lvl="1" indent="-514350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404664"/>
            <a:ext cx="8572560" cy="542928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CA" b="1" dirty="0" smtClean="0"/>
              <a:t>Deflection</a:t>
            </a:r>
          </a:p>
          <a:p>
            <a:pPr marL="788670" lvl="1" indent="-514350"/>
            <a:r>
              <a:rPr lang="en-CA" dirty="0" smtClean="0"/>
              <a:t>an applied magnetic field </a:t>
            </a:r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deflects</a:t>
            </a:r>
            <a:r>
              <a:rPr lang="en-CA" dirty="0" smtClean="0"/>
              <a:t> (changes the path of) the charged particles</a:t>
            </a:r>
          </a:p>
          <a:p>
            <a:pPr marL="788670" lvl="1" indent="-514350"/>
            <a:endParaRPr lang="en-CA" dirty="0" smtClean="0"/>
          </a:p>
          <a:p>
            <a:pPr marL="788670" lvl="1" indent="-514350"/>
            <a:r>
              <a:rPr lang="en-CA" dirty="0" smtClean="0"/>
              <a:t>degree of deflection - two factors:</a:t>
            </a:r>
          </a:p>
          <a:p>
            <a:pPr marL="1062990" lvl="2" indent="-514350"/>
            <a:r>
              <a:rPr lang="en-CA" b="1" dirty="0" smtClean="0"/>
              <a:t>mass</a:t>
            </a:r>
            <a:r>
              <a:rPr lang="en-CA" dirty="0" smtClean="0"/>
              <a:t> </a:t>
            </a:r>
            <a:r>
              <a:rPr lang="en-CA" b="1" dirty="0" smtClean="0"/>
              <a:t>of particle</a:t>
            </a:r>
            <a:r>
              <a:rPr lang="en-CA" dirty="0" smtClean="0"/>
              <a:t>:  Lighter particles are deflected more</a:t>
            </a:r>
            <a:endParaRPr lang="en-CA" b="1" dirty="0" smtClean="0"/>
          </a:p>
          <a:p>
            <a:pPr marL="1062990" lvl="2" indent="-514350"/>
            <a:r>
              <a:rPr lang="en-CA" b="1" dirty="0" smtClean="0"/>
              <a:t>charge of particle </a:t>
            </a:r>
            <a:r>
              <a:rPr lang="en-CA" sz="1800" dirty="0" smtClean="0"/>
              <a:t>(don’t need to consider since most are 1+)</a:t>
            </a:r>
            <a:endParaRPr lang="en-CA" dirty="0" smtClean="0"/>
          </a:p>
          <a:p>
            <a:pPr marL="514350" indent="-514350">
              <a:buAutoNum type="arabicPeriod" startAt="4"/>
            </a:pPr>
            <a:endParaRPr lang="en-CA" b="1" dirty="0" smtClean="0"/>
          </a:p>
          <a:p>
            <a:pPr marL="514350" indent="-514350">
              <a:buAutoNum type="arabicPeriod" startAt="4"/>
            </a:pPr>
            <a:endParaRPr lang="en-CA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357422" y="3357562"/>
            <a:ext cx="4714908" cy="2857520"/>
            <a:chOff x="2357422" y="3357562"/>
            <a:chExt cx="4714908" cy="2857520"/>
          </a:xfrm>
        </p:grpSpPr>
        <p:pic>
          <p:nvPicPr>
            <p:cNvPr id="28674" name="Picture 2" descr="The relative paths of light to heavy ions in a mass spectrometer tub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643314"/>
              <a:ext cx="4344847" cy="2571768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5214942" y="3357562"/>
              <a:ext cx="1857388" cy="100013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27112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CA" b="1" dirty="0" smtClean="0"/>
              <a:t>Detection</a:t>
            </a:r>
          </a:p>
          <a:p>
            <a:pPr marL="788670" lvl="1" indent="-514350"/>
            <a:r>
              <a:rPr lang="en-CA" dirty="0" smtClean="0"/>
              <a:t>ion hits detection plate </a:t>
            </a:r>
            <a:r>
              <a:rPr lang="en-CA" dirty="0" smtClean="0">
                <a:sym typeface="Wingdings" pitchFamily="2" charset="2"/>
              </a:rPr>
              <a:t> generates a current</a:t>
            </a:r>
          </a:p>
          <a:p>
            <a:pPr marL="788670" lvl="1" indent="-514350"/>
            <a:r>
              <a:rPr lang="en-CA" dirty="0" smtClean="0">
                <a:sym typeface="Wingdings" pitchFamily="2" charset="2"/>
              </a:rPr>
              <a:t>current is translated into an electrical signal</a:t>
            </a:r>
          </a:p>
          <a:p>
            <a:pPr marL="788670" lvl="1" indent="-514350"/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intensity</a:t>
            </a:r>
            <a:r>
              <a:rPr lang="en-CA" dirty="0" smtClean="0">
                <a:sym typeface="Wingdings" pitchFamily="2" charset="2"/>
              </a:rPr>
              <a:t> of signal indicates </a:t>
            </a:r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relative abundance </a:t>
            </a:r>
            <a:r>
              <a:rPr lang="en-CA" dirty="0" smtClean="0">
                <a:sym typeface="Wingdings" pitchFamily="2" charset="2"/>
              </a:rPr>
              <a:t>in the original sample</a:t>
            </a:r>
          </a:p>
          <a:p>
            <a:pPr marL="1337310" lvl="3" indent="-514350"/>
            <a:r>
              <a:rPr lang="en-CA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more intense = more abundant</a:t>
            </a:r>
          </a:p>
          <a:p>
            <a:pPr marL="788670" lvl="1" indent="-514350"/>
            <a:endParaRPr lang="en-CA" dirty="0" smtClean="0">
              <a:sym typeface="Wingdings" pitchFamily="2" charset="2"/>
            </a:endParaRPr>
          </a:p>
        </p:txBody>
      </p:sp>
      <p:pic>
        <p:nvPicPr>
          <p:cNvPr id="4" name="Picture 2" descr="http://www.ausetute.com.au/images/mspech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800" y="3869570"/>
            <a:ext cx="3486150" cy="27622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86312" y="301231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i="1" dirty="0" smtClean="0">
                <a:solidFill>
                  <a:schemeClr val="accent6">
                    <a:lumMod val="25000"/>
                  </a:schemeClr>
                </a:solidFill>
              </a:rPr>
              <a:t>most abundant</a:t>
            </a:r>
            <a:endParaRPr lang="en-CA" b="1" i="1" dirty="0">
              <a:solidFill>
                <a:schemeClr val="accent6">
                  <a:lumMod val="2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5058610" y="3797338"/>
            <a:ext cx="285752" cy="1588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flatworldknowledge.com/averillfwk/averillfwk-fig01_025.jpg"/>
          <p:cNvPicPr>
            <a:picLocks noChangeAspect="1" noChangeArrowheads="1"/>
          </p:cNvPicPr>
          <p:nvPr/>
        </p:nvPicPr>
        <p:blipFill>
          <a:blip r:embed="rId2" cstate="print"/>
          <a:srcRect r="33094" b="6536"/>
          <a:stretch>
            <a:fillRect/>
          </a:stretch>
        </p:blipFill>
        <p:spPr bwMode="auto">
          <a:xfrm>
            <a:off x="964381" y="246567"/>
            <a:ext cx="7072362" cy="3064486"/>
          </a:xfrm>
          <a:prstGeom prst="rect">
            <a:avLst/>
          </a:prstGeom>
          <a:noFill/>
        </p:spPr>
      </p:pic>
      <p:pic>
        <p:nvPicPr>
          <p:cNvPr id="6" name="Picture 4" descr="http://images.flatworldknowledge.com/averillfwk/averillfwk-fig01_025.jpg"/>
          <p:cNvPicPr>
            <a:picLocks noChangeAspect="1" noChangeArrowheads="1"/>
          </p:cNvPicPr>
          <p:nvPr/>
        </p:nvPicPr>
        <p:blipFill>
          <a:blip r:embed="rId3"/>
          <a:srcRect l="67582" t="21788"/>
          <a:stretch>
            <a:fillRect/>
          </a:stretch>
        </p:blipFill>
        <p:spPr bwMode="auto">
          <a:xfrm>
            <a:off x="4500562" y="3286124"/>
            <a:ext cx="4411543" cy="3301312"/>
          </a:xfrm>
          <a:prstGeom prst="rect">
            <a:avLst/>
          </a:prstGeom>
          <a:noFill/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3286124"/>
            <a:ext cx="4286280" cy="2808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dirty="0" smtClean="0"/>
              <a:t>example: sample of Cl</a:t>
            </a:r>
            <a:r>
              <a:rPr lang="en-CA" sz="2400" b="1" baseline="-25000" dirty="0" smtClean="0"/>
              <a:t>2</a:t>
            </a:r>
          </a:p>
          <a:p>
            <a:pPr>
              <a:buNone/>
            </a:pPr>
            <a:endParaRPr lang="en-CA" sz="2400" b="1" baseline="-25000" dirty="0" smtClean="0"/>
          </a:p>
          <a:p>
            <a:pPr>
              <a:buNone/>
            </a:pPr>
            <a:r>
              <a:rPr lang="en-CA" sz="2400" u="sng" dirty="0" smtClean="0"/>
              <a:t>Qualitative Interpretation</a:t>
            </a:r>
          </a:p>
          <a:p>
            <a:r>
              <a:rPr lang="en-CA" sz="2400" dirty="0" smtClean="0"/>
              <a:t>two distinct isotopes:</a:t>
            </a:r>
            <a:br>
              <a:rPr lang="en-CA" sz="2400" dirty="0" smtClean="0"/>
            </a:br>
            <a:r>
              <a:rPr lang="en-CA" sz="2400" dirty="0" smtClean="0"/>
              <a:t>Cl-35 and Cl-37</a:t>
            </a:r>
          </a:p>
          <a:p>
            <a:r>
              <a:rPr lang="en-CA" sz="2400" dirty="0" smtClean="0"/>
              <a:t>Cl-35 is more abundant</a:t>
            </a:r>
          </a:p>
          <a:p>
            <a:pPr>
              <a:buNone/>
            </a:pPr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72560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u="sng" dirty="0" smtClean="0"/>
              <a:t>Quantitative Interpretation</a:t>
            </a:r>
          </a:p>
          <a:p>
            <a:r>
              <a:rPr lang="en-CA" sz="2400" dirty="0" smtClean="0"/>
              <a:t>higher peak is assigned a relative abundance of 100</a:t>
            </a:r>
          </a:p>
          <a:p>
            <a:r>
              <a:rPr lang="en-CA" sz="2400" dirty="0" smtClean="0"/>
              <a:t>translate to </a:t>
            </a:r>
            <a:r>
              <a:rPr lang="en-CA" sz="2400" i="1" dirty="0" smtClean="0"/>
              <a:t>percent</a:t>
            </a:r>
            <a:r>
              <a:rPr lang="en-CA" sz="2400" dirty="0" smtClean="0"/>
              <a:t> </a:t>
            </a:r>
            <a:r>
              <a:rPr lang="en-CA" sz="2400" i="1" dirty="0" smtClean="0"/>
              <a:t>abundances</a:t>
            </a:r>
            <a:r>
              <a:rPr lang="en-CA" sz="2400" dirty="0" smtClean="0"/>
              <a:t>:</a:t>
            </a:r>
          </a:p>
          <a:p>
            <a:endParaRPr lang="en-CA" sz="2400" dirty="0" smtClean="0"/>
          </a:p>
          <a:p>
            <a:endParaRPr lang="en-CA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1406" y="1785926"/>
            <a:ext cx="4500594" cy="3786214"/>
            <a:chOff x="285720" y="2357430"/>
            <a:chExt cx="4500594" cy="3786214"/>
          </a:xfrm>
        </p:grpSpPr>
        <p:pic>
          <p:nvPicPr>
            <p:cNvPr id="5" name="Picture 4" descr="http://images.flatworldknowledge.com/averillfwk/averillfwk-fig01_025.jpg"/>
            <p:cNvPicPr>
              <a:picLocks noChangeAspect="1" noChangeArrowheads="1"/>
            </p:cNvPicPr>
            <p:nvPr/>
          </p:nvPicPr>
          <p:blipFill>
            <a:blip r:embed="rId2"/>
            <a:srcRect l="67582" t="21788"/>
            <a:stretch>
              <a:fillRect/>
            </a:stretch>
          </p:blipFill>
          <p:spPr bwMode="auto">
            <a:xfrm>
              <a:off x="285720" y="2842332"/>
              <a:ext cx="4411543" cy="3301312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3000364" y="2357430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accent1">
                      <a:lumMod val="75000"/>
                    </a:schemeClr>
                  </a:solidFill>
                </a:rPr>
                <a:t>Cl-35:</a:t>
              </a:r>
            </a:p>
            <a:p>
              <a:pPr algn="ctr"/>
              <a:r>
                <a:rPr lang="en-CA" b="1" dirty="0" smtClean="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  <a:endParaRPr lang="en-CA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43306" y="3854239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accent2">
                      <a:lumMod val="75000"/>
                    </a:schemeClr>
                  </a:solidFill>
                </a:rPr>
                <a:t>Cl-37:</a:t>
              </a:r>
            </a:p>
            <a:p>
              <a:pPr algn="ctr"/>
              <a:r>
                <a:rPr lang="en-CA" b="1" dirty="0" smtClean="0">
                  <a:solidFill>
                    <a:schemeClr val="accent2">
                      <a:lumMod val="75000"/>
                    </a:schemeClr>
                  </a:solidFill>
                </a:rPr>
                <a:t>35</a:t>
              </a:r>
              <a:endParaRPr lang="en-CA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43438" y="2455127"/>
            <a:ext cx="3143272" cy="830997"/>
            <a:chOff x="5286380" y="2669441"/>
            <a:chExt cx="3143272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5286380" y="2669441"/>
              <a:ext cx="1785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</a:p>
            <a:p>
              <a:pPr algn="ctr"/>
              <a:r>
                <a:rPr lang="en-CA" sz="2400" dirty="0" smtClean="0"/>
                <a:t>(</a:t>
              </a:r>
              <a:r>
                <a:rPr lang="en-CA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  <a:r>
                <a:rPr lang="en-CA" sz="2400" dirty="0" smtClean="0"/>
                <a:t>+</a:t>
              </a:r>
              <a:r>
                <a:rPr lang="en-CA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35</a:t>
              </a:r>
              <a:r>
                <a:rPr lang="en-CA" sz="2400" dirty="0" smtClean="0"/>
                <a:t>)</a:t>
              </a:r>
              <a:endParaRPr lang="en-CA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9454" y="2824459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dirty="0" smtClean="0"/>
                <a:t>x 100%</a:t>
              </a:r>
              <a:endParaRPr lang="en-CA" sz="24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357818" y="3070222"/>
              <a:ext cx="164307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500958" y="2610145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accent1">
                    <a:lumMod val="75000"/>
                  </a:schemeClr>
                </a:solidFill>
              </a:rPr>
              <a:t>=  74%</a:t>
            </a:r>
            <a:endParaRPr lang="en-C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00024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% abundance Cl-35:</a:t>
            </a:r>
            <a:endParaRPr lang="en-CA" sz="24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4643438" y="4383953"/>
            <a:ext cx="3143272" cy="830997"/>
            <a:chOff x="5286380" y="2669441"/>
            <a:chExt cx="3143272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5286380" y="2669441"/>
              <a:ext cx="1785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35</a:t>
              </a:r>
            </a:p>
            <a:p>
              <a:pPr algn="ctr"/>
              <a:r>
                <a:rPr lang="en-CA" sz="2400" dirty="0" smtClean="0"/>
                <a:t>(</a:t>
              </a:r>
              <a:r>
                <a:rPr lang="en-CA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100</a:t>
              </a:r>
              <a:r>
                <a:rPr lang="en-CA" sz="2400" dirty="0" smtClean="0"/>
                <a:t>+</a:t>
              </a:r>
              <a:r>
                <a:rPr lang="en-CA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35</a:t>
              </a:r>
              <a:r>
                <a:rPr lang="en-CA" sz="2400" dirty="0" smtClean="0"/>
                <a:t>)</a:t>
              </a:r>
              <a:endParaRPr lang="en-CA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29454" y="2824459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dirty="0" smtClean="0"/>
                <a:t>x 100%</a:t>
              </a:r>
              <a:endParaRPr lang="en-CA" sz="24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357818" y="3070222"/>
              <a:ext cx="164307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500958" y="4538971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accent2">
                    <a:lumMod val="75000"/>
                  </a:schemeClr>
                </a:solidFill>
              </a:rPr>
              <a:t>=  26%</a:t>
            </a:r>
            <a:endParaRPr lang="en-C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3929066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% abundance Cl-37:</a:t>
            </a:r>
            <a:endParaRPr lang="en-CA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62170" y="5905610"/>
            <a:ext cx="6357982" cy="40011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Now calculate weighted atomic mass of Chlorine!</a:t>
            </a:r>
            <a:endParaRPr lang="en-C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2" grpId="0"/>
      <p:bldP spid="23" grpId="0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302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Mass Spectrometry</vt:lpstr>
      <vt:lpstr>Mass spectrometry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Animation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</dc:title>
  <dc:creator>Diana Chui</dc:creator>
  <cp:lastModifiedBy>TCDSB</cp:lastModifiedBy>
  <cp:revision>14</cp:revision>
  <dcterms:created xsi:type="dcterms:W3CDTF">2014-03-30T13:54:52Z</dcterms:created>
  <dcterms:modified xsi:type="dcterms:W3CDTF">2016-09-15T14:00:56Z</dcterms:modified>
</cp:coreProperties>
</file>