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86380" autoAdjust="0"/>
  </p:normalViewPr>
  <p:slideViewPr>
    <p:cSldViewPr>
      <p:cViewPr varScale="1">
        <p:scale>
          <a:sx n="59" d="100"/>
          <a:sy n="59" d="100"/>
        </p:scale>
        <p:origin x="-159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862" y="-96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6350C-923B-4FD9-AF4A-C030F4F12967}" type="datetimeFigureOut">
              <a:rPr lang="en-US" smtClean="0"/>
              <a:pPr/>
              <a:t>6/4/2014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1F002-0DEF-4363-ACE6-85EF2101306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EF79ED8-20FF-4DCB-81D9-8B52028BE814}" type="datetimeFigureOut">
              <a:rPr lang="en-US" smtClean="0"/>
              <a:pPr/>
              <a:t>6/4/2014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7DEBE31-F37C-49E3-85A8-FEFE97FAD2ED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470B-DF3C-4B55-9091-598BADB9AB9C}" type="datetimeFigureOut">
              <a:rPr lang="en-CA" smtClean="0"/>
              <a:pPr/>
              <a:t>2014-06-04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24A632C-D558-47E7-84DB-CF166F3CEA8D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470B-DF3C-4B55-9091-598BADB9AB9C}" type="datetimeFigureOut">
              <a:rPr lang="en-CA" smtClean="0"/>
              <a:pPr/>
              <a:t>2014-06-04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632C-D558-47E7-84DB-CF166F3CEA8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470B-DF3C-4B55-9091-598BADB9AB9C}" type="datetimeFigureOut">
              <a:rPr lang="en-CA" smtClean="0"/>
              <a:pPr/>
              <a:t>2014-06-04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632C-D558-47E7-84DB-CF166F3CEA8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470B-DF3C-4B55-9091-598BADB9AB9C}" type="datetimeFigureOut">
              <a:rPr lang="en-CA" smtClean="0"/>
              <a:pPr/>
              <a:t>2014-06-04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632C-D558-47E7-84DB-CF166F3CEA8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470B-DF3C-4B55-9091-598BADB9AB9C}" type="datetimeFigureOut">
              <a:rPr lang="en-CA" smtClean="0"/>
              <a:pPr/>
              <a:t>2014-06-04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4A632C-D558-47E7-84DB-CF166F3CEA8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470B-DF3C-4B55-9091-598BADB9AB9C}" type="datetimeFigureOut">
              <a:rPr lang="en-CA" smtClean="0"/>
              <a:pPr/>
              <a:t>2014-06-04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632C-D558-47E7-84DB-CF166F3CEA8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470B-DF3C-4B55-9091-598BADB9AB9C}" type="datetimeFigureOut">
              <a:rPr lang="en-CA" smtClean="0"/>
              <a:pPr/>
              <a:t>2014-06-04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632C-D558-47E7-84DB-CF166F3CEA8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470B-DF3C-4B55-9091-598BADB9AB9C}" type="datetimeFigureOut">
              <a:rPr lang="en-CA" smtClean="0"/>
              <a:pPr/>
              <a:t>2014-06-04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632C-D558-47E7-84DB-CF166F3CEA8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470B-DF3C-4B55-9091-598BADB9AB9C}" type="datetimeFigureOut">
              <a:rPr lang="en-CA" smtClean="0"/>
              <a:pPr/>
              <a:t>2014-06-04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632C-D558-47E7-84DB-CF166F3CEA8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470B-DF3C-4B55-9091-598BADB9AB9C}" type="datetimeFigureOut">
              <a:rPr lang="en-CA" smtClean="0"/>
              <a:pPr/>
              <a:t>2014-06-04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632C-D558-47E7-84DB-CF166F3CEA8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470B-DF3C-4B55-9091-598BADB9AB9C}" type="datetimeFigureOut">
              <a:rPr lang="en-CA" smtClean="0"/>
              <a:pPr/>
              <a:t>2014-06-04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4A632C-D558-47E7-84DB-CF166F3CEA8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358246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28596" y="1447800"/>
            <a:ext cx="8358246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8B1470B-DF3C-4B55-9091-598BADB9AB9C}" type="datetimeFigureOut">
              <a:rPr lang="en-CA" smtClean="0"/>
              <a:pPr/>
              <a:t>2014-06-04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24A632C-D558-47E7-84DB-CF166F3CEA8D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AP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>
                <a:latin typeface="+mj-lt"/>
              </a:rPr>
              <a:t>Henry’s Law</a:t>
            </a:r>
            <a:endParaRPr lang="en-CA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Solubility of Gases in Liquids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447800"/>
            <a:ext cx="8258204" cy="4572000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Two factors:</a:t>
            </a:r>
          </a:p>
          <a:p>
            <a:r>
              <a:rPr lang="en-CA" b="1" dirty="0" smtClean="0"/>
              <a:t>Temperature</a:t>
            </a:r>
          </a:p>
          <a:p>
            <a:pPr lvl="1"/>
            <a:r>
              <a:rPr lang="en-CA" dirty="0" smtClean="0"/>
              <a:t>increase temp, decrease solubility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r>
              <a:rPr lang="en-CA" b="1" dirty="0" smtClean="0"/>
              <a:t>Pressure</a:t>
            </a:r>
          </a:p>
          <a:p>
            <a:pPr lvl="1"/>
            <a:r>
              <a:rPr lang="en-CA" dirty="0" smtClean="0"/>
              <a:t>increase pressure, increase solubility</a:t>
            </a:r>
            <a:endParaRPr lang="en-CA" dirty="0"/>
          </a:p>
        </p:txBody>
      </p:sp>
      <p:pic>
        <p:nvPicPr>
          <p:cNvPr id="1026" name="Picture 2" descr="http://wiki.chemprime.chemeddl.org/images/4/44/Gas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500174"/>
            <a:ext cx="3157944" cy="2885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8258204" cy="3071834"/>
          </a:xfrm>
        </p:spPr>
        <p:txBody>
          <a:bodyPr/>
          <a:lstStyle/>
          <a:p>
            <a:pPr algn="ctr">
              <a:buNone/>
            </a:pPr>
            <a:r>
              <a:rPr lang="en-CA" b="1" u="sng" dirty="0" smtClean="0">
                <a:solidFill>
                  <a:schemeClr val="accent1">
                    <a:lumMod val="50000"/>
                  </a:schemeClr>
                </a:solidFill>
              </a:rPr>
              <a:t>Henry’s Law</a:t>
            </a:r>
          </a:p>
          <a:p>
            <a:pPr marL="0" indent="0" algn="ctr">
              <a:buNone/>
            </a:pPr>
            <a:r>
              <a:rPr lang="en-CA" sz="2800" dirty="0" smtClean="0"/>
              <a:t>The amount of gas dissolved in a solution is </a:t>
            </a:r>
            <a:r>
              <a:rPr lang="en-CA" sz="2800" b="1" dirty="0" smtClean="0"/>
              <a:t>directly proportional to the pressure </a:t>
            </a:r>
            <a:br>
              <a:rPr lang="en-CA" sz="2800" b="1" dirty="0" smtClean="0"/>
            </a:br>
            <a:r>
              <a:rPr lang="en-CA" sz="2800" dirty="0" smtClean="0"/>
              <a:t>of the gas above the solution.</a:t>
            </a:r>
          </a:p>
          <a:p>
            <a:pPr algn="ctr">
              <a:buNone/>
            </a:pPr>
            <a:r>
              <a:rPr lang="en-CA" sz="3200" b="1" dirty="0" err="1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en-CA" sz="3200" b="1" baseline="-25000" dirty="0" err="1" smtClean="0">
                <a:solidFill>
                  <a:schemeClr val="accent1">
                    <a:lumMod val="50000"/>
                  </a:schemeClr>
                </a:solidFill>
              </a:rPr>
              <a:t>gas</a:t>
            </a:r>
            <a:r>
              <a:rPr lang="en-CA" sz="3200" b="1" dirty="0" smtClean="0">
                <a:solidFill>
                  <a:schemeClr val="accent1">
                    <a:lumMod val="50000"/>
                  </a:schemeClr>
                </a:solidFill>
              </a:rPr>
              <a:t> ∝ </a:t>
            </a:r>
            <a:r>
              <a:rPr lang="en-CA" sz="3200" b="1" dirty="0" err="1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en-CA" sz="3200" b="1" baseline="-25000" dirty="0" err="1" smtClean="0">
                <a:solidFill>
                  <a:schemeClr val="accent1">
                    <a:lumMod val="50000"/>
                  </a:schemeClr>
                </a:solidFill>
              </a:rPr>
              <a:t>gas</a:t>
            </a:r>
            <a:endParaRPr lang="en-CA" sz="3200" b="1" baseline="-25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9458" name="Picture 2" descr="http://2012books.lardbucket.org/books/principles-of-general-chemistry-v1.0/section_17/e21684c864731d8f2e572dfcbf18b54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143248"/>
            <a:ext cx="8690741" cy="30217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8434" name="Picture 2" descr="http://o.quizlet.com/qn.oin49PGf0Nr8iRKunk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-1"/>
            <a:ext cx="7000924" cy="6818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642918"/>
            <a:ext cx="8186766" cy="571504"/>
          </a:xfrm>
        </p:spPr>
        <p:txBody>
          <a:bodyPr/>
          <a:lstStyle/>
          <a:p>
            <a:pPr>
              <a:buNone/>
            </a:pPr>
            <a:r>
              <a:rPr lang="en-CA" b="1" dirty="0" smtClean="0"/>
              <a:t>Henry’s Law: Formula</a:t>
            </a:r>
            <a:endParaRPr lang="en-CA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43042" y="1500174"/>
            <a:ext cx="52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solidFill>
                  <a:schemeClr val="accent1">
                    <a:lumMod val="50000"/>
                  </a:schemeClr>
                </a:solidFill>
              </a:rPr>
              <a:t>C  =  k P</a:t>
            </a:r>
            <a:endParaRPr lang="en-CA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2056147"/>
            <a:ext cx="2000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/>
              <a:t>concentration</a:t>
            </a:r>
            <a:r>
              <a:rPr lang="en-CA" sz="2000" dirty="0" smtClean="0"/>
              <a:t> of dissolved gas (mol/L)</a:t>
            </a:r>
            <a:endParaRPr lang="en-CA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715008" y="2056147"/>
            <a:ext cx="264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/>
              <a:t>partial pressure </a:t>
            </a:r>
            <a:r>
              <a:rPr lang="en-CA" sz="2000" dirty="0" smtClean="0"/>
              <a:t>of the gaseous solute, above the solution</a:t>
            </a:r>
          </a:p>
          <a:p>
            <a:r>
              <a:rPr lang="en-CA" sz="2000" dirty="0" smtClean="0"/>
              <a:t>(</a:t>
            </a:r>
            <a:r>
              <a:rPr lang="en-CA" sz="2000" dirty="0" err="1" smtClean="0"/>
              <a:t>atm</a:t>
            </a:r>
            <a:r>
              <a:rPr lang="en-CA" sz="2000" dirty="0" smtClean="0"/>
              <a:t>, </a:t>
            </a:r>
            <a:r>
              <a:rPr lang="en-CA" sz="2000" dirty="0" err="1" smtClean="0"/>
              <a:t>kPa</a:t>
            </a:r>
            <a:r>
              <a:rPr lang="en-CA" sz="2000" dirty="0" smtClean="0"/>
              <a:t>, etc.)</a:t>
            </a:r>
            <a:endParaRPr lang="en-C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286116" y="2556213"/>
            <a:ext cx="200026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 smtClean="0"/>
              <a:t>Henry’s Law proportionality constant</a:t>
            </a:r>
          </a:p>
          <a:p>
            <a:pPr algn="ctr"/>
            <a:r>
              <a:rPr lang="en-CA" i="1" dirty="0" smtClean="0"/>
              <a:t>specific to solute, solvent, and temperature</a:t>
            </a:r>
            <a:endParaRPr lang="en-CA" i="1" dirty="0"/>
          </a:p>
        </p:txBody>
      </p:sp>
      <p:sp>
        <p:nvSpPr>
          <p:cNvPr id="8" name="TextBox 7"/>
          <p:cNvSpPr txBox="1"/>
          <p:nvPr/>
        </p:nvSpPr>
        <p:spPr>
          <a:xfrm>
            <a:off x="857224" y="4714884"/>
            <a:ext cx="7429552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400" i="1" dirty="0" smtClean="0">
                <a:solidFill>
                  <a:schemeClr val="accent1">
                    <a:lumMod val="50000"/>
                  </a:schemeClr>
                </a:solidFill>
              </a:rPr>
              <a:t>Can you deduce the units of </a:t>
            </a:r>
            <a:br>
              <a:rPr lang="en-CA" sz="2400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CA" sz="2400" i="1" dirty="0" smtClean="0">
                <a:solidFill>
                  <a:schemeClr val="accent1">
                    <a:lumMod val="50000"/>
                  </a:schemeClr>
                </a:solidFill>
              </a:rPr>
              <a:t>the proportionality constant, k?</a:t>
            </a:r>
            <a:endParaRPr lang="en-CA" sz="2400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857232"/>
            <a:ext cx="8043890" cy="2786082"/>
          </a:xfrm>
        </p:spPr>
        <p:txBody>
          <a:bodyPr/>
          <a:lstStyle/>
          <a:p>
            <a:pPr>
              <a:buNone/>
            </a:pPr>
            <a:r>
              <a:rPr lang="en-CA" b="1" dirty="0" smtClean="0"/>
              <a:t>Example</a:t>
            </a:r>
          </a:p>
          <a:p>
            <a:pPr>
              <a:buNone/>
            </a:pPr>
            <a:r>
              <a:rPr lang="en-CA" sz="2400" dirty="0" smtClean="0"/>
              <a:t>A soft drink is bottled so that a bottle at 25°C contains CO</a:t>
            </a:r>
            <a:r>
              <a:rPr lang="en-CA" sz="2400" baseline="-25000" dirty="0" smtClean="0"/>
              <a:t>2</a:t>
            </a:r>
            <a:r>
              <a:rPr lang="en-CA" sz="2400" dirty="0" smtClean="0"/>
              <a:t> gas at a pressure of </a:t>
            </a:r>
            <a:r>
              <a:rPr lang="en-CA" sz="2400" b="1" dirty="0" smtClean="0">
                <a:solidFill>
                  <a:schemeClr val="accent1">
                    <a:lumMod val="50000"/>
                  </a:schemeClr>
                </a:solidFill>
              </a:rPr>
              <a:t>5.0 </a:t>
            </a:r>
            <a:r>
              <a:rPr lang="en-CA" sz="2400" b="1" dirty="0" err="1" smtClean="0">
                <a:solidFill>
                  <a:schemeClr val="accent1">
                    <a:lumMod val="50000"/>
                  </a:schemeClr>
                </a:solidFill>
              </a:rPr>
              <a:t>atm</a:t>
            </a:r>
            <a:r>
              <a:rPr lang="en-CA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CA" sz="2400" dirty="0" smtClean="0"/>
              <a:t>over the liquid.  Calculate the equilibrium concentration of CO</a:t>
            </a:r>
            <a:r>
              <a:rPr lang="en-CA" sz="2400" baseline="-25000" dirty="0" smtClean="0"/>
              <a:t>2</a:t>
            </a:r>
            <a:r>
              <a:rPr lang="en-CA" sz="2400" dirty="0" smtClean="0"/>
              <a:t> in the bottled soda.  The Henry’s Law constant for CO</a:t>
            </a:r>
            <a:r>
              <a:rPr lang="en-CA" sz="2400" baseline="-25000" dirty="0" smtClean="0"/>
              <a:t>2</a:t>
            </a:r>
            <a:r>
              <a:rPr lang="en-CA" sz="2400" dirty="0" smtClean="0"/>
              <a:t> in aqueous solution is </a:t>
            </a:r>
            <a:r>
              <a:rPr lang="en-CA" sz="2400" b="1" dirty="0" smtClean="0">
                <a:solidFill>
                  <a:schemeClr val="accent1">
                    <a:lumMod val="50000"/>
                  </a:schemeClr>
                </a:solidFill>
              </a:rPr>
              <a:t>3.1 x 10</a:t>
            </a:r>
            <a:r>
              <a:rPr lang="en-CA" sz="2400" b="1" baseline="30000" dirty="0" smtClean="0">
                <a:solidFill>
                  <a:schemeClr val="accent1">
                    <a:lumMod val="50000"/>
                  </a:schemeClr>
                </a:solidFill>
              </a:rPr>
              <a:t>-2</a:t>
            </a:r>
            <a:r>
              <a:rPr lang="en-CA" sz="2400" b="1" dirty="0" smtClean="0">
                <a:solidFill>
                  <a:schemeClr val="accent1">
                    <a:lumMod val="50000"/>
                  </a:schemeClr>
                </a:solidFill>
              </a:rPr>
              <a:t> mol/</a:t>
            </a:r>
            <a:r>
              <a:rPr lang="en-CA" sz="2400" b="1" dirty="0" err="1" smtClean="0">
                <a:solidFill>
                  <a:schemeClr val="accent1">
                    <a:lumMod val="50000"/>
                  </a:schemeClr>
                </a:solidFill>
              </a:rPr>
              <a:t>L•atm</a:t>
            </a:r>
            <a:r>
              <a:rPr lang="en-CA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CA" sz="2400" dirty="0" smtClean="0"/>
              <a:t>at 25°C.</a:t>
            </a:r>
            <a:endParaRPr lang="en-C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572264" y="357166"/>
            <a:ext cx="2571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 smtClean="0">
                <a:solidFill>
                  <a:schemeClr val="accent1">
                    <a:lumMod val="50000"/>
                  </a:schemeClr>
                </a:solidFill>
              </a:rPr>
              <a:t>C  =  k P</a:t>
            </a:r>
            <a:endParaRPr lang="en-CA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15074" y="600076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i="1" dirty="0" smtClean="0"/>
              <a:t>1.6 </a:t>
            </a:r>
            <a:r>
              <a:rPr lang="en-CA" b="1" i="1" dirty="0" smtClean="0"/>
              <a:t>x </a:t>
            </a:r>
            <a:r>
              <a:rPr lang="en-CA" b="1" i="1" dirty="0" smtClean="0"/>
              <a:t>10</a:t>
            </a:r>
            <a:r>
              <a:rPr lang="en-CA" b="1" i="1" baseline="30000" dirty="0" smtClean="0"/>
              <a:t>-1</a:t>
            </a:r>
            <a:r>
              <a:rPr lang="en-CA" b="1" i="1" dirty="0" smtClean="0"/>
              <a:t> </a:t>
            </a:r>
            <a:r>
              <a:rPr lang="en-CA" b="1" i="1" dirty="0" smtClean="0"/>
              <a:t>mol/L</a:t>
            </a:r>
            <a:endParaRPr lang="en-CA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14"/>
            <a:ext cx="8358246" cy="1143000"/>
          </a:xfrm>
        </p:spPr>
        <p:txBody>
          <a:bodyPr>
            <a:normAutofit/>
          </a:bodyPr>
          <a:lstStyle/>
          <a:p>
            <a:r>
              <a:rPr lang="en-CA" sz="3200" b="1" dirty="0" smtClean="0"/>
              <a:t>Case Study: Decompression Sickness</a:t>
            </a:r>
            <a:endParaRPr lang="en-C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244576"/>
            <a:ext cx="8186766" cy="1052506"/>
          </a:xfrm>
        </p:spPr>
        <p:txBody>
          <a:bodyPr/>
          <a:lstStyle/>
          <a:p>
            <a:r>
              <a:rPr lang="en-CA" sz="2400" dirty="0" smtClean="0"/>
              <a:t>deep-sea divers experience extremely large pressures</a:t>
            </a:r>
          </a:p>
          <a:p>
            <a:r>
              <a:rPr lang="en-CA" sz="2400" dirty="0" smtClean="0"/>
              <a:t>high concentrations of N</a:t>
            </a:r>
            <a:r>
              <a:rPr lang="en-CA" sz="2400" baseline="-25000" dirty="0" smtClean="0"/>
              <a:t>2</a:t>
            </a:r>
            <a:r>
              <a:rPr lang="en-CA" sz="2400" dirty="0" smtClean="0"/>
              <a:t> dissolve in the bloodstream</a:t>
            </a:r>
          </a:p>
          <a:p>
            <a:endParaRPr lang="en-CA" dirty="0" smtClean="0"/>
          </a:p>
        </p:txBody>
      </p:sp>
      <p:pic>
        <p:nvPicPr>
          <p:cNvPr id="21508" name="Picture 4" descr="http://images.wisegeek.com/uscuba-diver-swimming-underwater-above-white-sa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357430"/>
            <a:ext cx="3714776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500042"/>
            <a:ext cx="8715404" cy="2357454"/>
          </a:xfrm>
        </p:spPr>
        <p:txBody>
          <a:bodyPr/>
          <a:lstStyle/>
          <a:p>
            <a:r>
              <a:rPr lang="en-CA" dirty="0" smtClean="0"/>
              <a:t>if rising to surface </a:t>
            </a:r>
            <a:r>
              <a:rPr lang="en-CA" b="1" dirty="0" smtClean="0"/>
              <a:t>too quickly</a:t>
            </a:r>
            <a:r>
              <a:rPr lang="en-CA" dirty="0" smtClean="0"/>
              <a:t>…</a:t>
            </a:r>
          </a:p>
          <a:p>
            <a:pPr lvl="1"/>
            <a:r>
              <a:rPr lang="en-CA" dirty="0" smtClean="0"/>
              <a:t>pressure drops</a:t>
            </a:r>
          </a:p>
          <a:p>
            <a:pPr lvl="1"/>
            <a:r>
              <a:rPr lang="en-CA" dirty="0" smtClean="0"/>
              <a:t>N</a:t>
            </a:r>
            <a:r>
              <a:rPr lang="en-CA" baseline="-25000" dirty="0" smtClean="0"/>
              <a:t>2</a:t>
            </a:r>
            <a:r>
              <a:rPr lang="en-CA" dirty="0" smtClean="0"/>
              <a:t> solubility drops</a:t>
            </a:r>
          </a:p>
          <a:p>
            <a:pPr lvl="1"/>
            <a:r>
              <a:rPr lang="en-CA" dirty="0" smtClean="0"/>
              <a:t>N</a:t>
            </a:r>
            <a:r>
              <a:rPr lang="en-CA" baseline="-25000" dirty="0" smtClean="0"/>
              <a:t>2</a:t>
            </a:r>
            <a:r>
              <a:rPr lang="en-CA" dirty="0" smtClean="0"/>
              <a:t> forms bubbles in bloodstream</a:t>
            </a:r>
          </a:p>
          <a:p>
            <a:pPr lvl="1"/>
            <a:r>
              <a:rPr lang="en-CA" dirty="0" smtClean="0"/>
              <a:t>bubbles can interfere with blood flow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endParaRPr lang="en-CA" dirty="0"/>
          </a:p>
        </p:txBody>
      </p:sp>
      <p:pic>
        <p:nvPicPr>
          <p:cNvPr id="20482" name="Picture 2" descr="http://gordonisimo.com/images/TipsToHelpAvoidDecompressionSickness_C0DC/Chamber_thum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928934"/>
            <a:ext cx="4297929" cy="307183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72066" y="3429000"/>
            <a:ext cx="36433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Divers must decompress slowly.  </a:t>
            </a:r>
          </a:p>
          <a:p>
            <a:endParaRPr lang="en-CA" sz="2400" dirty="0" smtClean="0"/>
          </a:p>
          <a:p>
            <a:r>
              <a:rPr lang="en-CA" sz="2400" dirty="0" smtClean="0"/>
              <a:t>Hyperbaric chambers can be used to treat decompression sickness.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463</TotalTime>
  <Words>207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Henry’s Law</vt:lpstr>
      <vt:lpstr>Solubility of Gases in Liquids</vt:lpstr>
      <vt:lpstr>Slide 3</vt:lpstr>
      <vt:lpstr>Slide 4</vt:lpstr>
      <vt:lpstr>Slide 5</vt:lpstr>
      <vt:lpstr>Slide 6</vt:lpstr>
      <vt:lpstr>Case Study: Decompression Sickness</vt:lpstr>
      <vt:lpstr>Slide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IDEAL GAS RELATIONSHIPS</dc:title>
  <dc:creator>Diana</dc:creator>
  <cp:lastModifiedBy>Diana Chui</cp:lastModifiedBy>
  <cp:revision>112</cp:revision>
  <dcterms:created xsi:type="dcterms:W3CDTF">2011-05-22T22:58:02Z</dcterms:created>
  <dcterms:modified xsi:type="dcterms:W3CDTF">2014-06-04T18:44:41Z</dcterms:modified>
</cp:coreProperties>
</file>