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23"/>
  </p:notesMasterIdLst>
  <p:handoutMasterIdLst>
    <p:handoutMasterId r:id="rId24"/>
  </p:handoutMasterIdLst>
  <p:sldIdLst>
    <p:sldId id="257" r:id="rId2"/>
    <p:sldId id="258" r:id="rId3"/>
    <p:sldId id="259" r:id="rId4"/>
    <p:sldId id="262" r:id="rId5"/>
    <p:sldId id="264" r:id="rId6"/>
    <p:sldId id="265" r:id="rId7"/>
    <p:sldId id="260" r:id="rId8"/>
    <p:sldId id="266" r:id="rId9"/>
    <p:sldId id="261" r:id="rId10"/>
    <p:sldId id="268" r:id="rId11"/>
    <p:sldId id="263" r:id="rId12"/>
    <p:sldId id="267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4825" cy="9083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614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213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3025" y="0"/>
            <a:ext cx="2970213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B58B489-52FA-4626-9D6B-BF18B4E405AA}" type="datetimeFigureOut">
              <a:rPr lang="en-US"/>
              <a:pPr>
                <a:defRPr/>
              </a:pPr>
              <a:t>5/1/2015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28063"/>
            <a:ext cx="2970213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3025" y="8628063"/>
            <a:ext cx="2970213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68C3EE0-921B-4A51-BF47-2B74D6504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63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213" cy="454025"/>
          </a:xfrm>
          <a:prstGeom prst="rect">
            <a:avLst/>
          </a:prstGeom>
        </p:spPr>
        <p:txBody>
          <a:bodyPr vert="horz" lIns="91074" tIns="45537" rIns="91074" bIns="4553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3025" y="0"/>
            <a:ext cx="2970213" cy="454025"/>
          </a:xfrm>
          <a:prstGeom prst="rect">
            <a:avLst/>
          </a:prstGeom>
        </p:spPr>
        <p:txBody>
          <a:bodyPr vert="horz" lIns="91074" tIns="45537" rIns="91074" bIns="4553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F10E265-FBCF-4B4D-A6EC-17722BFB7754}" type="datetimeFigureOut">
              <a:rPr lang="en-US"/>
              <a:pPr>
                <a:defRPr/>
              </a:pPr>
              <a:t>5/1/2015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681038"/>
            <a:ext cx="4543425" cy="3406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74" tIns="45537" rIns="91074" bIns="4553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14825"/>
            <a:ext cx="5483225" cy="4087813"/>
          </a:xfrm>
          <a:prstGeom prst="rect">
            <a:avLst/>
          </a:prstGeom>
        </p:spPr>
        <p:txBody>
          <a:bodyPr vert="horz" lIns="91074" tIns="45537" rIns="91074" bIns="4553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8063"/>
            <a:ext cx="2970213" cy="454025"/>
          </a:xfrm>
          <a:prstGeom prst="rect">
            <a:avLst/>
          </a:prstGeom>
        </p:spPr>
        <p:txBody>
          <a:bodyPr vert="horz" lIns="91074" tIns="45537" rIns="91074" bIns="4553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3025" y="8628063"/>
            <a:ext cx="2970213" cy="454025"/>
          </a:xfrm>
          <a:prstGeom prst="rect">
            <a:avLst/>
          </a:prstGeom>
        </p:spPr>
        <p:txBody>
          <a:bodyPr vert="horz" lIns="91074" tIns="45537" rIns="91074" bIns="4553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D67B585-6C6C-45E9-BE9C-C3B50EB95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93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1938C2-10B1-41AF-8F59-740077EAD80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240994-1B6A-42B3-9273-AA2BEE847F7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A4E57B-C740-42CC-9298-701E7A0309E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BA6E30-75B8-4655-9AC8-AFC7EF87E15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D65245-72BB-4E29-B2FA-8F0DB0DB60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4337A6-E8CE-47B0-9B3B-C3CB2846A38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E47D7E-CFF7-4CCD-92CE-B8F3BA1E4A1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850ECA-EA9C-4180-A1E5-215DF1818E1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694127-DB15-47DC-ACF1-3B44DDE64B8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EE5809-468B-4859-9714-7445E001E13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3393E9-76F3-4378-8A63-4E4252DA079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D4862F-2D47-4078-A2DB-D06E35D31D4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9DB5B7-7001-4C71-9EBA-2D204C1D178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B09940-9A11-4525-AB58-69AEEA703EB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6A77B1-AD98-4BF2-B9BC-35D4E9111E3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7580FB-8231-41E0-BD4E-1652D51BCFC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229868-88AE-41A2-91D4-CD732C7D7F8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E07B37-74E3-4613-BEB9-56060155B68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EE1FAE-F953-431C-A7C8-CB8D5FECBE7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03A47A-0701-42A9-A010-07F6BFBB02F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536ABB-630C-4460-A62D-0D950567E5A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Straight Connector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Straight Connector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EF208-64FD-4960-B6AA-CB45047EDE3C}" type="datetimeFigureOut">
              <a:rPr lang="en-US"/>
              <a:pPr>
                <a:defRPr/>
              </a:pPr>
              <a:t>5/1/2015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849F4-F11E-4AC8-A6B8-9FA455DE3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A1FA4-2C30-471B-B946-4373DDF68621}" type="datetimeFigureOut">
              <a:rPr lang="en-US"/>
              <a:pPr>
                <a:defRPr/>
              </a:pPr>
              <a:t>5/1/2015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91567-FA1C-4975-90C5-BF30E4659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7267F-B7CB-4E6D-8CA1-D5BC53DE58F1}" type="datetimeFigureOut">
              <a:rPr lang="en-US"/>
              <a:pPr>
                <a:defRPr/>
              </a:pPr>
              <a:t>5/1/2015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FB179-9DAF-46FE-9F1C-08ED7E16C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6B3DC-ECA5-40E6-A69D-F0B813F13776}" type="datetimeFigureOut">
              <a:rPr lang="en-US"/>
              <a:pPr>
                <a:defRPr/>
              </a:pPr>
              <a:t>5/1/2015</a:t>
            </a:fld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55B97-8B97-48B6-AB50-99B3615CA1C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A8C7C-AFB7-4BE0-8634-776D496FC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6F46E73-8ED5-4E54-AB5A-AFCA6B1B6CA9}" type="datetimeFigureOut">
              <a:rPr lang="en-US"/>
              <a:pPr>
                <a:defRPr/>
              </a:pPr>
              <a:t>5/1/2015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03788CF-8B77-4EF4-9FD2-F61BD1E97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Straight Connector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E2448-003F-4D40-8750-56499B560E94}" type="datetimeFigureOut">
              <a:rPr lang="en-US"/>
              <a:pPr>
                <a:defRPr/>
              </a:pPr>
              <a:t>5/1/2015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828E8-A3B3-472E-80A6-A17438CFC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B29A8-9255-49B4-82FF-82B7A08058A9}" type="datetimeFigureOut">
              <a:rPr lang="en-US"/>
              <a:pPr>
                <a:defRPr/>
              </a:pPr>
              <a:t>5/1/2015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C74C9-CEA8-49FB-9E65-9E44789DB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B1FFA-14B7-47DC-B271-A38FB6A305CE}" type="datetimeFigureOut">
              <a:rPr lang="en-US"/>
              <a:pPr>
                <a:defRPr/>
              </a:pPr>
              <a:t>5/1/2015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B70F8-32C2-4154-B7F8-582A2F200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70D2BC0-5D9B-4B01-A56C-BB294B525C4F}" type="datetimeFigureOut">
              <a:rPr lang="en-US"/>
              <a:pPr>
                <a:defRPr/>
              </a:pPr>
              <a:t>5/1/2015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439B58C-6817-4557-B079-2B34F2620F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64EB0-53F9-4657-9FA0-9DC708AC1549}" type="datetimeFigureOut">
              <a:rPr lang="en-US"/>
              <a:pPr>
                <a:defRPr/>
              </a:pPr>
              <a:t>5/1/2015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101DA-ED12-4DB8-8442-4952E1B0F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Straight Connector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val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E487778-2888-4B10-8BA3-A49D2E1B6C4E}" type="datetimeFigureOut">
              <a:rPr lang="en-US"/>
              <a:pPr>
                <a:defRPr/>
              </a:pPr>
              <a:t>5/1/2015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3908218-EB3E-46EE-875E-707E63F91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val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Straight Connector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40B5807-A456-4CE8-8DD8-F9ACE2B817E9}" type="datetimeFigureOut">
              <a:rPr lang="en-US"/>
              <a:pPr>
                <a:defRPr/>
              </a:pPr>
              <a:t>5/1/2015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E543FE6-587D-4B34-9043-DB820E51F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32A82AA-6737-4EC1-AA6C-B0BD124A1EE7}" type="datetimeFigureOut">
              <a:rPr lang="en-US"/>
              <a:pPr>
                <a:defRPr/>
              </a:pPr>
              <a:t>5/1/2015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54A3C2D1-4F52-4FAA-BA43-218951B63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2" r:id="rId4"/>
    <p:sldLayoutId id="2147483751" r:id="rId5"/>
    <p:sldLayoutId id="2147483756" r:id="rId6"/>
    <p:sldLayoutId id="2147483750" r:id="rId7"/>
    <p:sldLayoutId id="2147483757" r:id="rId8"/>
    <p:sldLayoutId id="2147483758" r:id="rId9"/>
    <p:sldLayoutId id="2147483749" r:id="rId10"/>
    <p:sldLayoutId id="2147483748" r:id="rId11"/>
    <p:sldLayoutId id="2147483759" r:id="rId12"/>
    <p:sldLayoutId id="2147483760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scope.ca/images/home-page/CNP-107B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hyperlink" Target="http://roadtickle.com/img/nature/10-cool-facts-about-the-human-body/internal-organs-chart.jpg" TargetMode="Externa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82296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sz="7200" b="1" dirty="0" smtClean="0">
                <a:solidFill>
                  <a:srgbClr val="FF0000"/>
                </a:solidFill>
              </a:rPr>
              <a:t>UNIT A</a:t>
            </a:r>
            <a:r>
              <a:rPr lang="en-CA" sz="7200" dirty="0" smtClean="0">
                <a:solidFill>
                  <a:srgbClr val="FF0000"/>
                </a:solidFill>
              </a:rPr>
              <a:t> </a:t>
            </a:r>
            <a:endParaRPr lang="en-CA" sz="7200" dirty="0">
              <a:solidFill>
                <a:srgbClr val="FF0000"/>
              </a:solidFill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600200"/>
            <a:ext cx="8382000" cy="399573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CA" sz="8000" b="1" smtClean="0"/>
              <a:t>Tissues, Organs and Systems of Living Things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2"/>
          <p:cNvSpPr txBox="1">
            <a:spLocks noChangeArrowheads="1"/>
          </p:cNvSpPr>
          <p:nvPr/>
        </p:nvSpPr>
        <p:spPr bwMode="auto">
          <a:xfrm>
            <a:off x="1143000" y="381000"/>
            <a:ext cx="64484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latin typeface="Century Schoolbook" pitchFamily="18" charset="0"/>
              </a:rPr>
              <a:t>Animal Cell Structure</a:t>
            </a:r>
          </a:p>
          <a:p>
            <a:pPr algn="ctr"/>
            <a:endParaRPr lang="en-US" sz="1600">
              <a:latin typeface="Century Schoolbook" pitchFamily="18" charset="0"/>
            </a:endParaRPr>
          </a:p>
        </p:txBody>
      </p:sp>
      <p:sp>
        <p:nvSpPr>
          <p:cNvPr id="35842" name="Rectangle 3"/>
          <p:cNvSpPr txBox="1">
            <a:spLocks noChangeArrowheads="1"/>
          </p:cNvSpPr>
          <p:nvPr/>
        </p:nvSpPr>
        <p:spPr bwMode="auto">
          <a:xfrm>
            <a:off x="533400" y="1676400"/>
            <a:ext cx="8001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3200">
                <a:latin typeface="Century Schoolbook" pitchFamily="18" charset="0"/>
                <a:cs typeface="Arial" charset="0"/>
              </a:rPr>
              <a:t>Each part of your body has a specific function.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3200">
                <a:latin typeface="Century Schoolbook" pitchFamily="18" charset="0"/>
                <a:cs typeface="Arial" charset="0"/>
              </a:rPr>
              <a:t>	ex. Heart = pumps blood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3200">
                <a:latin typeface="Century Schoolbook" pitchFamily="18" charset="0"/>
                <a:cs typeface="Arial" charset="0"/>
              </a:rPr>
              <a:t>		Teeth =chew and break down food.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en-US" sz="3200">
              <a:latin typeface="Century Schoolbook" pitchFamily="18" charset="0"/>
              <a:cs typeface="Arial" charset="0"/>
            </a:endParaRP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3200" b="1">
                <a:latin typeface="Century Schoolbook" pitchFamily="18" charset="0"/>
                <a:cs typeface="Arial" charset="0"/>
              </a:rPr>
              <a:t>Organelle </a:t>
            </a:r>
            <a:r>
              <a:rPr lang="en-US" sz="3200">
                <a:latin typeface="Century Schoolbook" pitchFamily="18" charset="0"/>
                <a:cs typeface="Arial" charset="0"/>
              </a:rPr>
              <a:t>– a structure within the cell that 		   has a specific function to help 		   the cell work.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22588" y="125413"/>
            <a:ext cx="29718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5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53000" y="381000"/>
            <a:ext cx="3962400" cy="381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500" b="1">
                <a:latin typeface="Arial" charset="0"/>
                <a:cs typeface="Arial" charset="0"/>
              </a:rPr>
              <a:t>Animal Cell Anatomy</a:t>
            </a:r>
          </a:p>
        </p:txBody>
      </p:sp>
      <p:pic>
        <p:nvPicPr>
          <p:cNvPr id="37891" name="Picture 14" descr="animalce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143000"/>
            <a:ext cx="8458200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http://www.tonkydesigns.com/fromnature/animal-cell/animal-cell-diagram-wall-stick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762000"/>
            <a:ext cx="8382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685800"/>
            <a:ext cx="8391525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663575" y="1000125"/>
            <a:ext cx="126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/>
              <a:t>Cytoplasm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611188" y="1628775"/>
            <a:ext cx="173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/>
              <a:t>Cell membrane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395288" y="3644900"/>
            <a:ext cx="90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/>
              <a:t>flagella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6516688" y="765175"/>
            <a:ext cx="1365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/>
              <a:t>mitocondria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6804025" y="1341438"/>
            <a:ext cx="971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/>
              <a:t>nucleus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7092950" y="1916113"/>
            <a:ext cx="1009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/>
              <a:t>Vacuole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7164388" y="3357563"/>
            <a:ext cx="66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/>
              <a:t>DNA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4"/>
          <p:cNvSpPr>
            <a:spLocks noChangeArrowheads="1"/>
          </p:cNvSpPr>
          <p:nvPr/>
        </p:nvSpPr>
        <p:spPr bwMode="auto">
          <a:xfrm>
            <a:off x="457200" y="274638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latin typeface="Century Schoolbook" pitchFamily="18" charset="0"/>
              </a:rPr>
              <a:t>Cell Membrane</a:t>
            </a:r>
          </a:p>
        </p:txBody>
      </p:sp>
      <p:sp>
        <p:nvSpPr>
          <p:cNvPr id="9229" name="Rectangle 13"/>
          <p:cNvSpPr>
            <a:spLocks noGrp="1" noChangeArrowheads="1"/>
          </p:cNvSpPr>
          <p:nvPr>
            <p:ph type="body" sz="half" idx="3"/>
          </p:nvPr>
        </p:nvSpPr>
        <p:spPr>
          <a:xfrm>
            <a:off x="914400" y="4953000"/>
            <a:ext cx="7543800" cy="1630363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endParaRPr lang="en-US" b="1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b="1" smtClean="0"/>
              <a:t>Function</a:t>
            </a:r>
            <a:r>
              <a:rPr lang="en-US" smtClean="0"/>
              <a:t>:  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mtClean="0"/>
              <a:t>Regulates materials entering and exiting the cell. </a:t>
            </a:r>
          </a:p>
        </p:txBody>
      </p:sp>
      <p:pic>
        <p:nvPicPr>
          <p:cNvPr id="41987" name="Picture 14" descr="animalcel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0" y="1219200"/>
            <a:ext cx="5257800" cy="3944938"/>
          </a:xfrm>
        </p:spPr>
      </p:pic>
      <p:sp>
        <p:nvSpPr>
          <p:cNvPr id="41988" name="Text Box 16"/>
          <p:cNvSpPr txBox="1">
            <a:spLocks noChangeArrowheads="1"/>
          </p:cNvSpPr>
          <p:nvPr/>
        </p:nvSpPr>
        <p:spPr bwMode="auto">
          <a:xfrm>
            <a:off x="6324600" y="1752600"/>
            <a:ext cx="2819400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Century Schoolbook" pitchFamily="18" charset="0"/>
              </a:rPr>
              <a:t>Cell membrane</a:t>
            </a:r>
          </a:p>
        </p:txBody>
      </p:sp>
      <p:sp>
        <p:nvSpPr>
          <p:cNvPr id="41989" name="Line 17"/>
          <p:cNvSpPr>
            <a:spLocks noChangeShapeType="1"/>
          </p:cNvSpPr>
          <p:nvPr/>
        </p:nvSpPr>
        <p:spPr bwMode="auto">
          <a:xfrm flipH="1">
            <a:off x="5867400" y="2743200"/>
            <a:ext cx="6858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0" name="Picture 12" descr="cytoplasm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0" y="1371600"/>
            <a:ext cx="3176588" cy="3176588"/>
          </a:xfrm>
        </p:spPr>
      </p:pic>
      <p:sp>
        <p:nvSpPr>
          <p:cNvPr id="12295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685800" y="4876800"/>
            <a:ext cx="7924800" cy="1577975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smtClean="0"/>
              <a:t>Function</a:t>
            </a:r>
            <a:r>
              <a:rPr lang="en-US" smtClean="0"/>
              <a:t>: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 All cell organelles are suspended in a jelly-like liquid.</a:t>
            </a:r>
          </a:p>
        </p:txBody>
      </p:sp>
      <p:sp>
        <p:nvSpPr>
          <p:cNvPr id="44035" name="Text Box 10"/>
          <p:cNvSpPr txBox="1">
            <a:spLocks noChangeArrowheads="1"/>
          </p:cNvSpPr>
          <p:nvPr/>
        </p:nvSpPr>
        <p:spPr bwMode="auto">
          <a:xfrm>
            <a:off x="381000" y="1752600"/>
            <a:ext cx="2895600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latin typeface="Century Schoolbook" pitchFamily="18" charset="0"/>
              </a:rPr>
              <a:t>Cytoplasm</a:t>
            </a:r>
          </a:p>
        </p:txBody>
      </p:sp>
      <p:sp>
        <p:nvSpPr>
          <p:cNvPr id="44036" name="Line 11"/>
          <p:cNvSpPr>
            <a:spLocks noChangeShapeType="1"/>
          </p:cNvSpPr>
          <p:nvPr/>
        </p:nvSpPr>
        <p:spPr bwMode="auto">
          <a:xfrm>
            <a:off x="1981200" y="2438400"/>
            <a:ext cx="24384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37" name="Rectangle 4"/>
          <p:cNvSpPr>
            <a:spLocks noChangeArrowheads="1"/>
          </p:cNvSpPr>
          <p:nvPr/>
        </p:nvSpPr>
        <p:spPr bwMode="auto">
          <a:xfrm>
            <a:off x="457200" y="274638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latin typeface="Century Schoolbook" pitchFamily="18" charset="0"/>
              </a:rPr>
              <a:t>Cytoplasm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Rectangle 8"/>
          <p:cNvSpPr>
            <a:spLocks noGrp="1" noChangeArrowheads="1"/>
          </p:cNvSpPr>
          <p:nvPr>
            <p:ph type="body" sz="half" idx="3"/>
          </p:nvPr>
        </p:nvSpPr>
        <p:spPr>
          <a:xfrm>
            <a:off x="685800" y="4419600"/>
            <a:ext cx="7848600" cy="1858963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US" sz="2800" b="1" smtClean="0"/>
              <a:t>Function</a:t>
            </a:r>
            <a:r>
              <a:rPr lang="en-US" sz="2800" smtClean="0"/>
              <a:t>: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800" smtClean="0"/>
              <a:t>	“Control Center of the brain” Regulates DNA actions and all the cell’s activities.</a:t>
            </a:r>
          </a:p>
          <a:p>
            <a:pPr marL="533400" indent="-533400" eaLnBrk="1" hangingPunct="1">
              <a:buFontTx/>
              <a:buAutoNum type="arabicPeriod"/>
            </a:pPr>
            <a:endParaRPr lang="en-US" sz="2800" smtClean="0"/>
          </a:p>
        </p:txBody>
      </p:sp>
      <p:pic>
        <p:nvPicPr>
          <p:cNvPr id="46082" name="Picture 9" descr="animalce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676400"/>
            <a:ext cx="291465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 Box 10"/>
          <p:cNvSpPr txBox="1">
            <a:spLocks noChangeArrowheads="1"/>
          </p:cNvSpPr>
          <p:nvPr/>
        </p:nvSpPr>
        <p:spPr bwMode="auto">
          <a:xfrm>
            <a:off x="2590800" y="1524000"/>
            <a:ext cx="14478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Century Schoolbook" pitchFamily="18" charset="0"/>
              </a:rPr>
              <a:t>Nucleus</a:t>
            </a:r>
          </a:p>
        </p:txBody>
      </p:sp>
      <p:sp>
        <p:nvSpPr>
          <p:cNvPr id="46084" name="Line 11"/>
          <p:cNvSpPr>
            <a:spLocks noChangeShapeType="1"/>
          </p:cNvSpPr>
          <p:nvPr/>
        </p:nvSpPr>
        <p:spPr bwMode="auto">
          <a:xfrm flipH="1">
            <a:off x="2362200" y="1676400"/>
            <a:ext cx="3048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4350" name="Picture 14" descr="nucleus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343400" y="949325"/>
            <a:ext cx="3781425" cy="2836863"/>
          </a:xfrm>
        </p:spPr>
      </p:pic>
      <p:sp>
        <p:nvSpPr>
          <p:cNvPr id="46086" name="Rectangle 15"/>
          <p:cNvSpPr>
            <a:spLocks noChangeArrowheads="1"/>
          </p:cNvSpPr>
          <p:nvPr/>
        </p:nvSpPr>
        <p:spPr bwMode="auto">
          <a:xfrm>
            <a:off x="4343400" y="762000"/>
            <a:ext cx="2438400" cy="137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46087" name="Rectangle 17"/>
          <p:cNvSpPr>
            <a:spLocks noChangeArrowheads="1"/>
          </p:cNvSpPr>
          <p:nvPr/>
        </p:nvSpPr>
        <p:spPr bwMode="auto">
          <a:xfrm>
            <a:off x="3886200" y="1905000"/>
            <a:ext cx="12954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46088" name="Rectangle 18"/>
          <p:cNvSpPr>
            <a:spLocks noChangeArrowheads="1"/>
          </p:cNvSpPr>
          <p:nvPr/>
        </p:nvSpPr>
        <p:spPr bwMode="auto">
          <a:xfrm>
            <a:off x="6629400" y="762000"/>
            <a:ext cx="18288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46089" name="Rectangle 19"/>
          <p:cNvSpPr>
            <a:spLocks noChangeArrowheads="1"/>
          </p:cNvSpPr>
          <p:nvPr/>
        </p:nvSpPr>
        <p:spPr bwMode="auto">
          <a:xfrm>
            <a:off x="7543800" y="1219200"/>
            <a:ext cx="12954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46090" name="Rectangle 20"/>
          <p:cNvSpPr>
            <a:spLocks noChangeArrowheads="1"/>
          </p:cNvSpPr>
          <p:nvPr/>
        </p:nvSpPr>
        <p:spPr bwMode="auto">
          <a:xfrm>
            <a:off x="4953000" y="3581400"/>
            <a:ext cx="12954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14357" name="Line 21"/>
          <p:cNvSpPr>
            <a:spLocks noChangeShapeType="1"/>
          </p:cNvSpPr>
          <p:nvPr/>
        </p:nvSpPr>
        <p:spPr bwMode="auto">
          <a:xfrm>
            <a:off x="3581400" y="1752600"/>
            <a:ext cx="29718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092" name="Rectangle 4"/>
          <p:cNvSpPr>
            <a:spLocks noChangeArrowheads="1"/>
          </p:cNvSpPr>
          <p:nvPr/>
        </p:nvSpPr>
        <p:spPr bwMode="auto">
          <a:xfrm>
            <a:off x="457200" y="274638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>
                <a:latin typeface="Century Schoolbook" pitchFamily="18" charset="0"/>
              </a:rPr>
              <a:t>Nucleus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build="p"/>
      <p:bldP spid="1435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4"/>
          <p:cNvSpPr>
            <a:spLocks noChangeArrowheads="1"/>
          </p:cNvSpPr>
          <p:nvPr/>
        </p:nvSpPr>
        <p:spPr bwMode="auto">
          <a:xfrm>
            <a:off x="457200" y="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>
                <a:latin typeface="Century Schoolbook" pitchFamily="18" charset="0"/>
              </a:rPr>
              <a:t>Vacuoles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457200" y="4191000"/>
            <a:ext cx="8001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 sz="2800" b="1">
              <a:latin typeface="Century Schoolbook" pitchFamily="18" charset="0"/>
            </a:endParaRPr>
          </a:p>
          <a:p>
            <a:pPr marL="533400" indent="-533400">
              <a:spcBef>
                <a:spcPct val="20000"/>
              </a:spcBef>
            </a:pPr>
            <a:r>
              <a:rPr lang="en-US" sz="2800" b="1">
                <a:latin typeface="Century Schoolbook" pitchFamily="18" charset="0"/>
              </a:rPr>
              <a:t>Function</a:t>
            </a:r>
            <a:r>
              <a:rPr lang="en-US" sz="2800">
                <a:latin typeface="Century Schoolbook" pitchFamily="18" charset="0"/>
              </a:rPr>
              <a:t>:  Storage for water, nutrients or waste. </a:t>
            </a:r>
          </a:p>
          <a:p>
            <a:pPr marL="533400" indent="-533400">
              <a:spcBef>
                <a:spcPct val="20000"/>
              </a:spcBef>
              <a:buFontTx/>
              <a:buAutoNum type="arabicPeriod"/>
            </a:pPr>
            <a:endParaRPr lang="en-US" sz="2800">
              <a:latin typeface="Century Schoolbook" pitchFamily="18" charset="0"/>
            </a:endParaRPr>
          </a:p>
        </p:txBody>
      </p:sp>
      <p:pic>
        <p:nvPicPr>
          <p:cNvPr id="48131" name="Picture 7" descr="animalce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066800"/>
            <a:ext cx="3705225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 Box 9"/>
          <p:cNvSpPr txBox="1">
            <a:spLocks noChangeArrowheads="1"/>
          </p:cNvSpPr>
          <p:nvPr/>
        </p:nvSpPr>
        <p:spPr bwMode="auto">
          <a:xfrm>
            <a:off x="1905000" y="3733800"/>
            <a:ext cx="14478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Century Schoolbook" pitchFamily="18" charset="0"/>
              </a:rPr>
              <a:t>Vesicles</a:t>
            </a:r>
          </a:p>
        </p:txBody>
      </p:sp>
      <p:sp>
        <p:nvSpPr>
          <p:cNvPr id="48133" name="Line 11"/>
          <p:cNvSpPr>
            <a:spLocks noChangeShapeType="1"/>
          </p:cNvSpPr>
          <p:nvPr/>
        </p:nvSpPr>
        <p:spPr bwMode="auto">
          <a:xfrm flipV="1">
            <a:off x="2057400" y="3200400"/>
            <a:ext cx="2286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34" name="Line 13"/>
          <p:cNvSpPr>
            <a:spLocks noChangeShapeType="1"/>
          </p:cNvSpPr>
          <p:nvPr/>
        </p:nvSpPr>
        <p:spPr bwMode="auto">
          <a:xfrm flipV="1">
            <a:off x="2133600" y="3200400"/>
            <a:ext cx="5334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1518" name="Picture 14" descr="endocytosisfigure1"/>
          <p:cNvPicPr>
            <a:picLocks noChangeAspect="1" noChangeArrowheads="1"/>
          </p:cNvPicPr>
          <p:nvPr/>
        </p:nvPicPr>
        <p:blipFill>
          <a:blip r:embed="rId4"/>
          <a:srcRect l="60362" t="58759" r="10622" b="9125"/>
          <a:stretch>
            <a:fillRect/>
          </a:stretch>
        </p:blipFill>
        <p:spPr bwMode="auto">
          <a:xfrm>
            <a:off x="4724400" y="1066800"/>
            <a:ext cx="29083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4"/>
          <p:cNvSpPr>
            <a:spLocks noChangeArrowheads="1"/>
          </p:cNvSpPr>
          <p:nvPr/>
        </p:nvSpPr>
        <p:spPr bwMode="auto">
          <a:xfrm>
            <a:off x="457200" y="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>
                <a:latin typeface="Century Schoolbook" pitchFamily="18" charset="0"/>
              </a:rPr>
              <a:t>Mitochondria</a:t>
            </a:r>
            <a:r>
              <a:rPr lang="en-US" sz="4400">
                <a:solidFill>
                  <a:schemeClr val="tx2"/>
                </a:solidFill>
                <a:latin typeface="Century Schoolbook" pitchFamily="18" charset="0"/>
              </a:rPr>
              <a:t>  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609600" y="4724400"/>
            <a:ext cx="8001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r>
              <a:rPr lang="en-US" sz="2800" b="1">
                <a:latin typeface="Century Schoolbook" pitchFamily="18" charset="0"/>
              </a:rPr>
              <a:t>Function</a:t>
            </a:r>
            <a:r>
              <a:rPr lang="en-US" sz="2800">
                <a:latin typeface="Century Schoolbook" pitchFamily="18" charset="0"/>
              </a:rPr>
              <a:t>:  Produce energy for the cell – site of cellular respiration converting food and oxygen into a more useful form of energy.  </a:t>
            </a:r>
            <a:r>
              <a:rPr lang="en-US" sz="2800" b="1">
                <a:solidFill>
                  <a:srgbClr val="FF0000"/>
                </a:solidFill>
                <a:latin typeface="Century Schoolbook" pitchFamily="18" charset="0"/>
              </a:rPr>
              <a:t>“The Powerhouse” </a:t>
            </a:r>
          </a:p>
        </p:txBody>
      </p:sp>
      <p:pic>
        <p:nvPicPr>
          <p:cNvPr id="50179" name="Picture 7" descr="animalce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066800"/>
            <a:ext cx="3705225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Text Box 9"/>
          <p:cNvSpPr txBox="1">
            <a:spLocks noChangeArrowheads="1"/>
          </p:cNvSpPr>
          <p:nvPr/>
        </p:nvSpPr>
        <p:spPr bwMode="auto">
          <a:xfrm>
            <a:off x="3429000" y="1371600"/>
            <a:ext cx="15240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Century Schoolbook" pitchFamily="18" charset="0"/>
              </a:rPr>
              <a:t>Mitochondria</a:t>
            </a:r>
          </a:p>
        </p:txBody>
      </p:sp>
      <p:sp>
        <p:nvSpPr>
          <p:cNvPr id="50181" name="Line 10"/>
          <p:cNvSpPr>
            <a:spLocks noChangeShapeType="1"/>
          </p:cNvSpPr>
          <p:nvPr/>
        </p:nvSpPr>
        <p:spPr bwMode="auto">
          <a:xfrm flipH="1">
            <a:off x="2057400" y="1524000"/>
            <a:ext cx="1447800" cy="1600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3564" name="Picture 12" descr="mitochondriafig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219200"/>
            <a:ext cx="303688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4"/>
          <p:cNvSpPr>
            <a:spLocks noChangeArrowheads="1"/>
          </p:cNvSpPr>
          <p:nvPr/>
        </p:nvSpPr>
        <p:spPr bwMode="auto">
          <a:xfrm>
            <a:off x="457200" y="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>
                <a:latin typeface="Century Schoolbook" pitchFamily="18" charset="0"/>
              </a:rPr>
              <a:t>Cilia &amp; Flagella   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33400" y="5029200"/>
            <a:ext cx="8001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r>
              <a:rPr lang="en-US" sz="2800" b="1">
                <a:latin typeface="Century Schoolbook" pitchFamily="18" charset="0"/>
              </a:rPr>
              <a:t>Function</a:t>
            </a:r>
            <a:r>
              <a:rPr lang="en-US" sz="2800">
                <a:latin typeface="Century Schoolbook" pitchFamily="18" charset="0"/>
              </a:rPr>
              <a:t>:  provides movement for the cell or objects moving by the cell. </a:t>
            </a:r>
          </a:p>
        </p:txBody>
      </p:sp>
      <p:pic>
        <p:nvPicPr>
          <p:cNvPr id="52227" name="Picture 7" descr="animalce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24000"/>
            <a:ext cx="3705225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Text Box 9"/>
          <p:cNvSpPr txBox="1">
            <a:spLocks noChangeArrowheads="1"/>
          </p:cNvSpPr>
          <p:nvPr/>
        </p:nvSpPr>
        <p:spPr bwMode="auto">
          <a:xfrm>
            <a:off x="152400" y="1143000"/>
            <a:ext cx="18288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Century Schoolbook" pitchFamily="18" charset="0"/>
              </a:rPr>
              <a:t>Flagella</a:t>
            </a:r>
          </a:p>
        </p:txBody>
      </p:sp>
      <p:sp>
        <p:nvSpPr>
          <p:cNvPr id="52229" name="Line 10"/>
          <p:cNvSpPr>
            <a:spLocks noChangeShapeType="1"/>
          </p:cNvSpPr>
          <p:nvPr/>
        </p:nvSpPr>
        <p:spPr bwMode="auto">
          <a:xfrm>
            <a:off x="1828800" y="1828800"/>
            <a:ext cx="2286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7659" name="Picture 11" descr="cilia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2133600"/>
            <a:ext cx="16605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12" descr="future-echoes-flagell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2133600"/>
            <a:ext cx="21431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4191000" y="1447800"/>
            <a:ext cx="18288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Century Schoolbook" pitchFamily="18" charset="0"/>
              </a:rPr>
              <a:t>Flagella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6477000" y="1371600"/>
            <a:ext cx="18288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Century Schoolbook" pitchFamily="18" charset="0"/>
              </a:rPr>
              <a:t>Cilia</a:t>
            </a:r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5257800" y="1828800"/>
            <a:ext cx="1524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>
            <a:off x="7391400" y="1752600"/>
            <a:ext cx="2286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27661" grpId="0" animBg="1"/>
      <p:bldP spid="27662" grpId="0" animBg="1"/>
      <p:bldP spid="27663" grpId="0" animBg="1"/>
      <p:bldP spid="2766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4"/>
          <p:cNvSpPr>
            <a:spLocks noChangeArrowheads="1"/>
          </p:cNvSpPr>
          <p:nvPr/>
        </p:nvSpPr>
        <p:spPr bwMode="auto">
          <a:xfrm>
            <a:off x="457200" y="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>
                <a:latin typeface="Century Schoolbook" pitchFamily="18" charset="0"/>
              </a:rPr>
              <a:t>Chromosomes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457200" y="4343400"/>
            <a:ext cx="8001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r>
              <a:rPr lang="en-US" sz="2800" b="1">
                <a:latin typeface="Century Schoolbook" pitchFamily="18" charset="0"/>
              </a:rPr>
              <a:t>Function</a:t>
            </a:r>
            <a:r>
              <a:rPr lang="en-US" sz="2800">
                <a:latin typeface="Century Schoolbook" pitchFamily="18" charset="0"/>
              </a:rPr>
              <a:t>:  </a:t>
            </a:r>
          </a:p>
          <a:p>
            <a:pPr marL="533400" indent="-533400">
              <a:spcBef>
                <a:spcPct val="20000"/>
              </a:spcBef>
            </a:pPr>
            <a:r>
              <a:rPr lang="en-US" sz="2800">
                <a:latin typeface="Century Schoolbook" pitchFamily="18" charset="0"/>
              </a:rPr>
              <a:t>		Thread like structures in the nucleus that 	contain </a:t>
            </a:r>
            <a:r>
              <a:rPr lang="en-US" sz="2800" b="1" u="sng">
                <a:latin typeface="Century Schoolbook" pitchFamily="18" charset="0"/>
              </a:rPr>
              <a:t>genetic information </a:t>
            </a:r>
            <a:r>
              <a:rPr lang="en-US" sz="2800">
                <a:latin typeface="Century Schoolbook" pitchFamily="18" charset="0"/>
              </a:rPr>
              <a:t>of the cell.</a:t>
            </a:r>
          </a:p>
          <a:p>
            <a:pPr marL="914400" lvl="1" indent="-457200">
              <a:spcBef>
                <a:spcPct val="20000"/>
              </a:spcBef>
            </a:pPr>
            <a:r>
              <a:rPr lang="en-US" sz="2400">
                <a:latin typeface="Century Schoolbook" pitchFamily="18" charset="0"/>
              </a:rPr>
              <a:t>	– organized DNA (present before cell division</a:t>
            </a:r>
          </a:p>
          <a:p>
            <a:pPr marL="533400" indent="-533400">
              <a:spcBef>
                <a:spcPct val="20000"/>
              </a:spcBef>
              <a:buFontTx/>
              <a:buAutoNum type="arabicPeriod"/>
            </a:pPr>
            <a:endParaRPr lang="en-US" sz="2800">
              <a:latin typeface="Century Schoolbook" pitchFamily="18" charset="0"/>
            </a:endParaRPr>
          </a:p>
        </p:txBody>
      </p:sp>
      <p:sp>
        <p:nvSpPr>
          <p:cNvPr id="54275" name="Line 10"/>
          <p:cNvSpPr>
            <a:spLocks noChangeShapeType="1"/>
          </p:cNvSpPr>
          <p:nvPr/>
        </p:nvSpPr>
        <p:spPr bwMode="auto">
          <a:xfrm flipH="1">
            <a:off x="2971800" y="1447800"/>
            <a:ext cx="1524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8443" name="Picture 11" descr="DNA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990600"/>
            <a:ext cx="42767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2" descr="http://www.tonkydesigns.com/fromnature/animal-cell/animal-cell-diagram-wall-stick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990600"/>
            <a:ext cx="43592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Text Box 9"/>
          <p:cNvSpPr txBox="1">
            <a:spLocks noChangeArrowheads="1"/>
          </p:cNvSpPr>
          <p:nvPr/>
        </p:nvSpPr>
        <p:spPr bwMode="auto">
          <a:xfrm>
            <a:off x="3200400" y="4191000"/>
            <a:ext cx="19050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Century Schoolbook" pitchFamily="18" charset="0"/>
              </a:rPr>
              <a:t>Chromosomes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971800" y="1752600"/>
            <a:ext cx="838200" cy="2438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657600" y="1828800"/>
            <a:ext cx="1981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sz="7200" b="1" dirty="0">
                <a:solidFill>
                  <a:srgbClr val="FF0000"/>
                </a:solidFill>
              </a:rPr>
              <a:t>Chapter </a:t>
            </a:r>
            <a:r>
              <a:rPr lang="en-CA" sz="7200" b="1" dirty="0" smtClean="0">
                <a:solidFill>
                  <a:srgbClr val="FF0000"/>
                </a:solidFill>
              </a:rPr>
              <a:t>1</a:t>
            </a:r>
            <a:r>
              <a:rPr lang="en-CA" sz="3800" dirty="0" smtClean="0">
                <a:solidFill>
                  <a:srgbClr val="FF0000"/>
                </a:solidFill>
              </a:rPr>
              <a:t> </a:t>
            </a:r>
            <a:endParaRPr lang="en-CA" sz="3800" dirty="0">
              <a:solidFill>
                <a:srgbClr val="FF0000"/>
              </a:solidFill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524000"/>
            <a:ext cx="7196138" cy="32797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CA" sz="3600" b="1" smtClean="0"/>
              <a:t>“Cells are the basic unit of life and often combine with other cells to form tissues.”</a:t>
            </a:r>
          </a:p>
        </p:txBody>
      </p:sp>
      <p:pic>
        <p:nvPicPr>
          <p:cNvPr id="19459" name="Picture 5" descr="See full size image">
            <a:hlinkClick r:id="rId3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914400" y="4038600"/>
            <a:ext cx="2149475" cy="2819400"/>
          </a:xfrm>
        </p:spPr>
      </p:pic>
      <p:pic>
        <p:nvPicPr>
          <p:cNvPr id="19460" name="Picture 8" descr="See full size image">
            <a:hlinkClick r:id="rId5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/>
          <a:srcRect/>
          <a:stretch>
            <a:fillRect/>
          </a:stretch>
        </p:blipFill>
        <p:spPr>
          <a:xfrm>
            <a:off x="5029200" y="3962400"/>
            <a:ext cx="1747838" cy="2590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4"/>
          <p:cNvSpPr>
            <a:spLocks noChangeArrowheads="1"/>
          </p:cNvSpPr>
          <p:nvPr/>
        </p:nvSpPr>
        <p:spPr bwMode="auto">
          <a:xfrm>
            <a:off x="457200" y="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>
                <a:latin typeface="Century Schoolbook" pitchFamily="18" charset="0"/>
              </a:rPr>
              <a:t>Chromosomes and DNA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533400" y="1524000"/>
            <a:ext cx="8001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r>
              <a:rPr lang="en-US" sz="2800" b="1" u="sng">
                <a:solidFill>
                  <a:srgbClr val="FF0000"/>
                </a:solidFill>
                <a:latin typeface="Century Schoolbook" pitchFamily="18" charset="0"/>
              </a:rPr>
              <a:t>DNA</a:t>
            </a:r>
            <a:r>
              <a:rPr lang="en-US" sz="2800" u="sng">
                <a:solidFill>
                  <a:srgbClr val="FF0000"/>
                </a:solidFill>
                <a:latin typeface="Century Schoolbook" pitchFamily="18" charset="0"/>
              </a:rPr>
              <a:t> (</a:t>
            </a:r>
            <a:r>
              <a:rPr lang="en-US" sz="2800" b="1" u="sng">
                <a:solidFill>
                  <a:srgbClr val="FF0000"/>
                </a:solidFill>
                <a:latin typeface="Century Schoolbook" pitchFamily="18" charset="0"/>
              </a:rPr>
              <a:t>d</a:t>
            </a:r>
            <a:r>
              <a:rPr lang="en-US" sz="2800" u="sng">
                <a:solidFill>
                  <a:srgbClr val="FF0000"/>
                </a:solidFill>
                <a:latin typeface="Century Schoolbook" pitchFamily="18" charset="0"/>
              </a:rPr>
              <a:t>eoxyribo</a:t>
            </a:r>
            <a:r>
              <a:rPr lang="en-US" sz="2800" b="1" u="sng">
                <a:solidFill>
                  <a:srgbClr val="FF0000"/>
                </a:solidFill>
                <a:latin typeface="Century Schoolbook" pitchFamily="18" charset="0"/>
              </a:rPr>
              <a:t>n</a:t>
            </a:r>
            <a:r>
              <a:rPr lang="en-US" sz="2800" u="sng">
                <a:solidFill>
                  <a:srgbClr val="FF0000"/>
                </a:solidFill>
                <a:latin typeface="Century Schoolbook" pitchFamily="18" charset="0"/>
              </a:rPr>
              <a:t>ucleic </a:t>
            </a:r>
            <a:r>
              <a:rPr lang="en-US" sz="2800" b="1" u="sng">
                <a:solidFill>
                  <a:srgbClr val="FF0000"/>
                </a:solidFill>
                <a:latin typeface="Century Schoolbook" pitchFamily="18" charset="0"/>
              </a:rPr>
              <a:t>a</a:t>
            </a:r>
            <a:r>
              <a:rPr lang="en-US" sz="2800" u="sng">
                <a:solidFill>
                  <a:srgbClr val="FF0000"/>
                </a:solidFill>
                <a:latin typeface="Century Schoolbook" pitchFamily="18" charset="0"/>
              </a:rPr>
              <a:t>cid):  </a:t>
            </a:r>
          </a:p>
          <a:p>
            <a:pPr marL="533400" indent="-533400"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latin typeface="Century Schoolbook" pitchFamily="18" charset="0"/>
              </a:rPr>
              <a:t>Is a set of very large molecules that carries </a:t>
            </a:r>
            <a:r>
              <a:rPr lang="en-US" sz="2800" b="1" u="sng">
                <a:latin typeface="Century Schoolbook" pitchFamily="18" charset="0"/>
              </a:rPr>
              <a:t>genetic information.</a:t>
            </a:r>
          </a:p>
          <a:p>
            <a:pPr marL="533400" indent="-533400"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latin typeface="Century Schoolbook" pitchFamily="18" charset="0"/>
              </a:rPr>
              <a:t>Our DNA tells us which </a:t>
            </a:r>
            <a:r>
              <a:rPr lang="en-US" sz="2800" b="1" u="sng">
                <a:latin typeface="Century Schoolbook" pitchFamily="18" charset="0"/>
              </a:rPr>
              <a:t>species</a:t>
            </a:r>
            <a:r>
              <a:rPr lang="en-US" sz="2800">
                <a:latin typeface="Century Schoolbook" pitchFamily="18" charset="0"/>
              </a:rPr>
              <a:t> we belong to and tells us what colour eyes, hair etc we will have.</a:t>
            </a:r>
          </a:p>
          <a:p>
            <a:pPr marL="533400" indent="-533400">
              <a:spcBef>
                <a:spcPct val="20000"/>
              </a:spcBef>
              <a:buFont typeface="Arial" charset="0"/>
              <a:buChar char="•"/>
            </a:pPr>
            <a:r>
              <a:rPr lang="en-US" sz="2800" b="1">
                <a:solidFill>
                  <a:srgbClr val="FF0000"/>
                </a:solidFill>
                <a:latin typeface="Century Schoolbook" pitchFamily="18" charset="0"/>
              </a:rPr>
              <a:t>Human contain 46 chromosomes </a:t>
            </a:r>
          </a:p>
          <a:p>
            <a:pPr marL="533400" indent="-533400">
              <a:spcBef>
                <a:spcPct val="20000"/>
              </a:spcBef>
            </a:pPr>
            <a:r>
              <a:rPr lang="en-US" sz="2800" b="1">
                <a:solidFill>
                  <a:srgbClr val="FF0000"/>
                </a:solidFill>
                <a:latin typeface="Century Schoolbook" pitchFamily="18" charset="0"/>
              </a:rPr>
              <a:t>			=23 mother + 23 father</a:t>
            </a:r>
          </a:p>
          <a:p>
            <a:pPr marL="533400" indent="-533400">
              <a:spcBef>
                <a:spcPct val="20000"/>
              </a:spcBef>
            </a:pPr>
            <a:r>
              <a:rPr lang="en-US" sz="2800">
                <a:latin typeface="Century Schoolbook" pitchFamily="18" charset="0"/>
              </a:rPr>
              <a:t>DNA is exactly the same in every cell. </a:t>
            </a:r>
          </a:p>
          <a:p>
            <a:pPr marL="533400" indent="-533400">
              <a:spcBef>
                <a:spcPct val="20000"/>
              </a:spcBef>
            </a:pPr>
            <a:r>
              <a:rPr lang="en-US" sz="2800">
                <a:latin typeface="Century Schoolbook" pitchFamily="18" charset="0"/>
              </a:rPr>
              <a:t>If a change occurs this is called a </a:t>
            </a:r>
            <a:r>
              <a:rPr lang="en-US" sz="2800" b="1" u="sng">
                <a:solidFill>
                  <a:srgbClr val="FF0000"/>
                </a:solidFill>
                <a:latin typeface="Century Schoolbook" pitchFamily="18" charset="0"/>
              </a:rPr>
              <a:t>mutation.</a:t>
            </a:r>
          </a:p>
          <a:p>
            <a:pPr marL="533400" indent="-533400">
              <a:spcBef>
                <a:spcPct val="20000"/>
              </a:spcBef>
            </a:pPr>
            <a:endParaRPr lang="en-US" sz="280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4"/>
          <p:cNvSpPr>
            <a:spLocks noChangeArrowheads="1"/>
          </p:cNvSpPr>
          <p:nvPr/>
        </p:nvSpPr>
        <p:spPr bwMode="auto">
          <a:xfrm>
            <a:off x="457200" y="838200"/>
            <a:ext cx="8686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rgbClr val="FF0000"/>
              </a:solidFill>
              <a:latin typeface="Century Schoolbook" pitchFamily="18" charset="0"/>
            </a:endParaRPr>
          </a:p>
          <a:p>
            <a:pPr algn="ctr"/>
            <a:endParaRPr lang="en-US" sz="4400" b="1">
              <a:solidFill>
                <a:srgbClr val="FF0000"/>
              </a:solidFill>
              <a:latin typeface="Century Schoolbook" pitchFamily="18" charset="0"/>
            </a:endParaRPr>
          </a:p>
          <a:p>
            <a:pPr algn="ctr"/>
            <a:endParaRPr lang="en-US" sz="4400" b="1">
              <a:solidFill>
                <a:srgbClr val="FF0000"/>
              </a:solidFill>
              <a:latin typeface="Century Schoolbook" pitchFamily="18" charset="0"/>
            </a:endParaRPr>
          </a:p>
          <a:p>
            <a:pPr algn="ctr"/>
            <a:r>
              <a:rPr lang="en-US" sz="4400" b="1">
                <a:solidFill>
                  <a:srgbClr val="FF0000"/>
                </a:solidFill>
                <a:latin typeface="Century Schoolbook" pitchFamily="18" charset="0"/>
              </a:rPr>
              <a:t>Check and Reflect</a:t>
            </a:r>
          </a:p>
          <a:p>
            <a:pPr algn="ctr"/>
            <a:r>
              <a:rPr lang="en-US" sz="4400" b="1">
                <a:solidFill>
                  <a:srgbClr val="FF0000"/>
                </a:solidFill>
                <a:latin typeface="Century Schoolbook" pitchFamily="18" charset="0"/>
                <a:sym typeface="Wingdings" pitchFamily="2" charset="2"/>
              </a:rPr>
              <a:t></a:t>
            </a:r>
            <a:endParaRPr lang="en-US" sz="4400" b="1">
              <a:solidFill>
                <a:srgbClr val="FF0000"/>
              </a:solidFill>
              <a:latin typeface="Century Schoolbook" pitchFamily="18" charset="0"/>
            </a:endParaRPr>
          </a:p>
          <a:p>
            <a:pPr algn="ctr"/>
            <a:endParaRPr lang="en-US" sz="4400" b="1">
              <a:latin typeface="Century Schoolbook" pitchFamily="18" charset="0"/>
            </a:endParaRPr>
          </a:p>
          <a:p>
            <a:pPr algn="ctr"/>
            <a:r>
              <a:rPr lang="en-US" sz="4400" b="1">
                <a:latin typeface="Century Schoolbook" pitchFamily="18" charset="0"/>
              </a:rPr>
              <a:t>Read pages 8-16</a:t>
            </a:r>
          </a:p>
          <a:p>
            <a:pPr algn="ctr"/>
            <a:r>
              <a:rPr lang="en-US" sz="4400" b="1">
                <a:latin typeface="Century Schoolbook" pitchFamily="18" charset="0"/>
              </a:rPr>
              <a:t>Page 25 # 1-3, 5, 9 </a:t>
            </a:r>
          </a:p>
          <a:p>
            <a:pPr algn="ctr"/>
            <a:endParaRPr lang="en-US" sz="4400" b="1">
              <a:latin typeface="Century Schoolbook" pitchFamily="18" charset="0"/>
            </a:endParaRPr>
          </a:p>
          <a:p>
            <a:pPr algn="ctr"/>
            <a:endParaRPr lang="en-US" sz="4400" b="1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2"/>
          <p:cNvSpPr txBox="1">
            <a:spLocks noChangeArrowheads="1"/>
          </p:cNvSpPr>
          <p:nvPr/>
        </p:nvSpPr>
        <p:spPr bwMode="auto">
          <a:xfrm>
            <a:off x="533400" y="228600"/>
            <a:ext cx="79930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latin typeface="Century Schoolbook" pitchFamily="18" charset="0"/>
              </a:rPr>
              <a:t>Characteristics of Living Things</a:t>
            </a:r>
          </a:p>
          <a:p>
            <a:pPr algn="ctr"/>
            <a:endParaRPr lang="en-US" sz="4000">
              <a:latin typeface="Century Schoolbook" pitchFamily="18" charset="0"/>
            </a:endParaRPr>
          </a:p>
        </p:txBody>
      </p:sp>
      <p:pic>
        <p:nvPicPr>
          <p:cNvPr id="21506" name="Picture 6" descr="mad03458_04_04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2638" y="3657600"/>
            <a:ext cx="2954337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715000" y="2971800"/>
            <a:ext cx="2438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381000" y="1524000"/>
            <a:ext cx="76993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b="1">
                <a:latin typeface="Century Schoolbook" pitchFamily="18" charset="0"/>
              </a:rPr>
              <a:t>Living things have a lifespan.</a:t>
            </a:r>
          </a:p>
          <a:p>
            <a:pPr marL="1714500" lvl="3" indent="-342900">
              <a:buFont typeface="Wingdings" pitchFamily="2" charset="2"/>
              <a:buChar char="§"/>
            </a:pPr>
            <a:r>
              <a:rPr lang="en-US">
                <a:latin typeface="Century Schoolbook" pitchFamily="18" charset="0"/>
              </a:rPr>
              <a:t>Life cycle: birth → grow old → death</a:t>
            </a:r>
          </a:p>
          <a:p>
            <a:pPr marL="1714500" lvl="3" indent="-342900"/>
            <a:endParaRPr lang="en-US">
              <a:latin typeface="Century Schoolbook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US" b="1">
                <a:latin typeface="Century Schoolbook" pitchFamily="18" charset="0"/>
              </a:rPr>
              <a:t>Living things grow in size, reproduce and can repair themselves. </a:t>
            </a:r>
          </a:p>
          <a:p>
            <a:pPr marL="1714500" lvl="3" indent="-342900">
              <a:buFont typeface="Wingdings" pitchFamily="2" charset="2"/>
              <a:buChar char="§"/>
            </a:pPr>
            <a:r>
              <a:rPr lang="en-US">
                <a:latin typeface="Century Schoolbook" pitchFamily="18" charset="0"/>
              </a:rPr>
              <a:t>Plants/animals increase in size</a:t>
            </a:r>
          </a:p>
          <a:p>
            <a:pPr marL="1714500" lvl="3" indent="-342900">
              <a:buFont typeface="Wingdings" pitchFamily="2" charset="2"/>
              <a:buChar char="§"/>
            </a:pPr>
            <a:r>
              <a:rPr lang="en-US">
                <a:latin typeface="Century Schoolbook" pitchFamily="18" charset="0"/>
              </a:rPr>
              <a:t>Living things produce offspring</a:t>
            </a:r>
          </a:p>
          <a:p>
            <a:pPr marL="1714500" lvl="3" indent="-342900">
              <a:buFont typeface="Wingdings" pitchFamily="2" charset="2"/>
              <a:buChar char="§"/>
            </a:pPr>
            <a:r>
              <a:rPr lang="en-US">
                <a:latin typeface="Century Schoolbook" pitchFamily="18" charset="0"/>
              </a:rPr>
              <a:t>When hurt living things repair wounds and injuries.</a:t>
            </a:r>
          </a:p>
          <a:p>
            <a:pPr marL="1714500" lvl="3" indent="-342900"/>
            <a:endParaRPr lang="en-US">
              <a:latin typeface="Century Schoolbook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US" b="1">
                <a:latin typeface="Century Schoolbook" pitchFamily="18" charset="0"/>
              </a:rPr>
              <a:t>Living things require energy.</a:t>
            </a:r>
          </a:p>
          <a:p>
            <a:pPr marL="1714500" lvl="3" indent="-342900">
              <a:buFont typeface="Wingdings" pitchFamily="2" charset="2"/>
              <a:buChar char="§"/>
            </a:pPr>
            <a:r>
              <a:rPr lang="en-US">
                <a:latin typeface="Century Schoolbook" pitchFamily="18" charset="0"/>
              </a:rPr>
              <a:t>Plants get energy from the Sun</a:t>
            </a:r>
          </a:p>
          <a:p>
            <a:pPr marL="1714500" lvl="3" indent="-342900">
              <a:buFont typeface="Wingdings" pitchFamily="2" charset="2"/>
              <a:buChar char="§"/>
            </a:pPr>
            <a:r>
              <a:rPr lang="en-US">
                <a:latin typeface="Century Schoolbook" pitchFamily="18" charset="0"/>
              </a:rPr>
              <a:t>Humans get energy from food.</a:t>
            </a:r>
          </a:p>
          <a:p>
            <a:pPr marL="342900" indent="-342900">
              <a:buFontTx/>
              <a:buAutoNum type="arabicPeriod"/>
            </a:pPr>
            <a:endParaRPr lang="en-US">
              <a:latin typeface="Century Schoolbook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US" b="1">
                <a:latin typeface="Century Schoolbook" pitchFamily="18" charset="0"/>
              </a:rPr>
              <a:t>Living things produce waste. </a:t>
            </a:r>
          </a:p>
          <a:p>
            <a:pPr marL="1714500" lvl="3" indent="-342900">
              <a:buFont typeface="Wingdings" pitchFamily="2" charset="2"/>
              <a:buChar char="§"/>
            </a:pPr>
            <a:r>
              <a:rPr lang="en-US">
                <a:latin typeface="Century Schoolbook" pitchFamily="18" charset="0"/>
              </a:rPr>
              <a:t>Unusable materials are released to</a:t>
            </a:r>
          </a:p>
          <a:p>
            <a:pPr marL="1714500" lvl="3" indent="-342900"/>
            <a:r>
              <a:rPr lang="en-US">
                <a:latin typeface="Century Schoolbook" pitchFamily="18" charset="0"/>
              </a:rPr>
              <a:t> 	the environment as waste, example:</a:t>
            </a:r>
          </a:p>
          <a:p>
            <a:pPr marL="1714500" lvl="3" indent="-342900"/>
            <a:r>
              <a:rPr lang="en-US">
                <a:latin typeface="Century Schoolbook" pitchFamily="18" charset="0"/>
              </a:rPr>
              <a:t>	going to the bathroom.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1219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400" b="1" dirty="0">
                <a:solidFill>
                  <a:schemeClr val="tx1"/>
                </a:solidFill>
              </a:rPr>
              <a:t>All Organisms are </a:t>
            </a:r>
            <a:r>
              <a:rPr lang="en-US" sz="3400" b="1" dirty="0" smtClean="0">
                <a:solidFill>
                  <a:schemeClr val="tx1"/>
                </a:solidFill>
              </a:rPr>
              <a:t/>
            </a:r>
            <a:br>
              <a:rPr lang="en-US" sz="3400" b="1" dirty="0" smtClean="0">
                <a:solidFill>
                  <a:schemeClr val="tx1"/>
                </a:solidFill>
              </a:rPr>
            </a:br>
            <a:r>
              <a:rPr lang="en-US" sz="3400" b="1" dirty="0" smtClean="0">
                <a:solidFill>
                  <a:schemeClr val="tx1"/>
                </a:solidFill>
              </a:rPr>
              <a:t>Composed </a:t>
            </a:r>
            <a:r>
              <a:rPr lang="en-US" sz="3400" b="1" dirty="0">
                <a:solidFill>
                  <a:schemeClr val="tx1"/>
                </a:solidFill>
              </a:rPr>
              <a:t>of Cells</a:t>
            </a:r>
          </a:p>
        </p:txBody>
      </p:sp>
      <p:grpSp>
        <p:nvGrpSpPr>
          <p:cNvPr id="23554" name="Group 8"/>
          <p:cNvGrpSpPr>
            <a:grpSpLocks/>
          </p:cNvGrpSpPr>
          <p:nvPr/>
        </p:nvGrpSpPr>
        <p:grpSpPr bwMode="auto">
          <a:xfrm>
            <a:off x="122238" y="1447800"/>
            <a:ext cx="8716962" cy="5105400"/>
            <a:chOff x="77" y="912"/>
            <a:chExt cx="5368" cy="2986"/>
          </a:xfrm>
        </p:grpSpPr>
        <p:pic>
          <p:nvPicPr>
            <p:cNvPr id="23555" name="Picture 4" descr="mad03458_04_01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7" y="912"/>
              <a:ext cx="2816" cy="2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6" name="Picture 5" descr="mad03458_04_01b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09" y="967"/>
              <a:ext cx="2236" cy="2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2"/>
          <p:cNvSpPr txBox="1">
            <a:spLocks noChangeArrowheads="1"/>
          </p:cNvSpPr>
          <p:nvPr/>
        </p:nvSpPr>
        <p:spPr bwMode="auto">
          <a:xfrm>
            <a:off x="1143000" y="381000"/>
            <a:ext cx="64547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latin typeface="Century Schoolbook" pitchFamily="18" charset="0"/>
              </a:rPr>
              <a:t>Cells and Cell Theory</a:t>
            </a:r>
          </a:p>
          <a:p>
            <a:pPr algn="ctr"/>
            <a:endParaRPr lang="en-US" sz="1600">
              <a:latin typeface="Century Schoolbook" pitchFamily="18" charset="0"/>
            </a:endParaRPr>
          </a:p>
        </p:txBody>
      </p:sp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685800" y="1219200"/>
            <a:ext cx="7848600" cy="698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Century Schoolbook" pitchFamily="18" charset="0"/>
              </a:rPr>
              <a:t>“All living things are made of cells.”</a:t>
            </a:r>
          </a:p>
          <a:p>
            <a:endParaRPr lang="en-US" sz="3200">
              <a:latin typeface="Century Schoolbook" pitchFamily="18" charset="0"/>
            </a:endParaRPr>
          </a:p>
          <a:p>
            <a:r>
              <a:rPr lang="en-US" sz="3200" b="1" i="1">
                <a:latin typeface="Century Schoolbook" pitchFamily="18" charset="0"/>
              </a:rPr>
              <a:t>Question: What is a cell?</a:t>
            </a:r>
          </a:p>
          <a:p>
            <a:endParaRPr lang="en-US" sz="3200">
              <a:latin typeface="Century Schoolbook" pitchFamily="18" charset="0"/>
            </a:endParaRPr>
          </a:p>
          <a:p>
            <a:r>
              <a:rPr lang="en-US" sz="3200">
                <a:latin typeface="Century Schoolbook" pitchFamily="18" charset="0"/>
              </a:rPr>
              <a:t>A </a:t>
            </a:r>
            <a:r>
              <a:rPr lang="en-US" sz="3200" b="1">
                <a:latin typeface="Century Schoolbook" pitchFamily="18" charset="0"/>
              </a:rPr>
              <a:t>cell</a:t>
            </a:r>
            <a:r>
              <a:rPr lang="en-US" sz="3200">
                <a:latin typeface="Century Schoolbook" pitchFamily="18" charset="0"/>
              </a:rPr>
              <a:t> is the smallest and most basic unit of life.</a:t>
            </a:r>
          </a:p>
          <a:p>
            <a:endParaRPr lang="en-US" sz="3200">
              <a:latin typeface="Century Schoolbook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3200">
                <a:latin typeface="Century Schoolbook" pitchFamily="18" charset="0"/>
              </a:rPr>
              <a:t>Large organisms, humans, are made of trillions of cells. (10</a:t>
            </a:r>
            <a:r>
              <a:rPr lang="en-US" sz="3200" baseline="30000">
                <a:latin typeface="Century Schoolbook" pitchFamily="18" charset="0"/>
              </a:rPr>
              <a:t>13</a:t>
            </a:r>
            <a:r>
              <a:rPr lang="en-US" sz="3200">
                <a:latin typeface="Century Schoolbook" pitchFamily="18" charset="0"/>
              </a:rPr>
              <a:t> and 10</a:t>
            </a:r>
            <a:r>
              <a:rPr lang="en-US" sz="3200" baseline="30000">
                <a:latin typeface="Century Schoolbook" pitchFamily="18" charset="0"/>
              </a:rPr>
              <a:t>14</a:t>
            </a:r>
            <a:r>
              <a:rPr lang="en-US" sz="3200">
                <a:latin typeface="Century Schoolbook" pitchFamily="18" charset="0"/>
              </a:rPr>
              <a:t>cells)</a:t>
            </a:r>
          </a:p>
          <a:p>
            <a:pPr>
              <a:buFont typeface="Arial" charset="0"/>
              <a:buChar char="•"/>
            </a:pPr>
            <a:r>
              <a:rPr lang="en-US" sz="3200">
                <a:latin typeface="Century Schoolbook" pitchFamily="18" charset="0"/>
              </a:rPr>
              <a:t>Other organisms, bacteria, are so small they are only made up of one cell.</a:t>
            </a:r>
          </a:p>
          <a:p>
            <a:endParaRPr lang="en-US" sz="3200">
              <a:latin typeface="Century Schoolbook" pitchFamily="18" charset="0"/>
            </a:endParaRPr>
          </a:p>
          <a:p>
            <a:endParaRPr lang="en-US" sz="3200">
              <a:latin typeface="Century Schoolbook" pitchFamily="18" charset="0"/>
            </a:endParaRPr>
          </a:p>
          <a:p>
            <a:endParaRPr lang="en-US" sz="320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dirty="0">
                <a:solidFill>
                  <a:schemeClr val="tx1"/>
                </a:solidFill>
              </a:rPr>
              <a:t>Cells?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467600" cy="4873625"/>
          </a:xfrm>
        </p:spPr>
        <p:txBody>
          <a:bodyPr/>
          <a:lstStyle/>
          <a:p>
            <a:pPr eaLnBrk="1" hangingPunct="1"/>
            <a:r>
              <a:rPr lang="en-US" smtClean="0"/>
              <a:t>Cells weren’t discovered until the 1600’s.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i="1" smtClean="0"/>
              <a:t>Question: Do you have any idea why?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670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2895600"/>
            <a:ext cx="3352800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52950"/>
            <a:ext cx="33528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0" y="4152900"/>
            <a:ext cx="32099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62600" y="4165600"/>
            <a:ext cx="35814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1800" y="2409825"/>
            <a:ext cx="2362200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</a:rPr>
              <a:t>The Sizes of Living Things and 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Their </a:t>
            </a:r>
            <a:r>
              <a:rPr lang="en-US" sz="3600" dirty="0">
                <a:solidFill>
                  <a:schemeClr val="tx1"/>
                </a:solidFill>
              </a:rPr>
              <a:t>Components</a:t>
            </a:r>
          </a:p>
        </p:txBody>
      </p:sp>
      <p:pic>
        <p:nvPicPr>
          <p:cNvPr id="29698" name="Picture 6" descr="mad03458_04_02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800" b="1" dirty="0">
                <a:solidFill>
                  <a:schemeClr val="tx1"/>
                </a:solidFill>
              </a:rPr>
              <a:t>What made the discovery </a:t>
            </a:r>
            <a:r>
              <a:rPr lang="en-US" sz="3800" b="1" dirty="0" smtClean="0">
                <a:solidFill>
                  <a:schemeClr val="tx1"/>
                </a:solidFill>
              </a:rPr>
              <a:t/>
            </a:r>
            <a:br>
              <a:rPr lang="en-US" sz="3800" b="1" dirty="0" smtClean="0">
                <a:solidFill>
                  <a:schemeClr val="tx1"/>
                </a:solidFill>
              </a:rPr>
            </a:br>
            <a:r>
              <a:rPr lang="en-US" sz="3800" b="1" dirty="0" smtClean="0">
                <a:solidFill>
                  <a:schemeClr val="tx1"/>
                </a:solidFill>
              </a:rPr>
              <a:t>of </a:t>
            </a:r>
            <a:r>
              <a:rPr lang="en-US" sz="3800" b="1" dirty="0">
                <a:solidFill>
                  <a:schemeClr val="tx1"/>
                </a:solidFill>
              </a:rPr>
              <a:t>cells possible???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4953000" cy="4419600"/>
          </a:xfrm>
        </p:spPr>
        <p:txBody>
          <a:bodyPr/>
          <a:lstStyle/>
          <a:p>
            <a:pPr eaLnBrk="1" hangingPunct="1"/>
            <a:r>
              <a:rPr lang="en-US" sz="3600" smtClean="0"/>
              <a:t>The invention of the microscope!</a:t>
            </a:r>
          </a:p>
          <a:p>
            <a:pPr eaLnBrk="1" hangingPunct="1"/>
            <a:r>
              <a:rPr lang="en-US" sz="3600" smtClean="0"/>
              <a:t>Janssen (1590) made the first compound microscope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752600"/>
            <a:ext cx="343852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4648200"/>
            <a:ext cx="29241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219200"/>
            <a:ext cx="8839200" cy="1219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“All living things are made of cells.”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2743200"/>
            <a:ext cx="7772400" cy="1905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200" smtClean="0">
                <a:cs typeface="Arial" charset="0"/>
              </a:rPr>
              <a:t>Cell Theory states:</a:t>
            </a:r>
          </a:p>
          <a:p>
            <a:pPr eaLnBrk="1" hangingPunct="1">
              <a:buFont typeface="Wingdings" pitchFamily="2" charset="2"/>
              <a:buNone/>
            </a:pPr>
            <a:endParaRPr lang="en-US" sz="3200" smtClean="0">
              <a:cs typeface="Arial" charset="0"/>
            </a:endParaRPr>
          </a:p>
          <a:p>
            <a:pPr marL="879475" lvl="1" indent="-514350" eaLnBrk="1" hangingPunct="1">
              <a:buClrTx/>
              <a:buFont typeface="Century Schoolbook" pitchFamily="18" charset="0"/>
              <a:buAutoNum type="arabicParenR"/>
            </a:pPr>
            <a:r>
              <a:rPr lang="en-US" sz="3200" smtClean="0">
                <a:cs typeface="Arial" charset="0"/>
              </a:rPr>
              <a:t>A cell is the basic unit of life. </a:t>
            </a:r>
          </a:p>
          <a:p>
            <a:pPr marL="879475" lvl="1" indent="-514350" eaLnBrk="1" hangingPunct="1">
              <a:buClrTx/>
              <a:buFont typeface="Century Schoolbook" pitchFamily="18" charset="0"/>
              <a:buAutoNum type="arabicParenR"/>
            </a:pPr>
            <a:r>
              <a:rPr lang="en-US" sz="3200" smtClean="0">
                <a:cs typeface="Arial" charset="0"/>
              </a:rPr>
              <a:t>All living things are made up of cells.</a:t>
            </a:r>
          </a:p>
          <a:p>
            <a:pPr marL="879475" lvl="1" indent="-514350" eaLnBrk="1" hangingPunct="1">
              <a:buClrTx/>
              <a:buFont typeface="Century Schoolbook" pitchFamily="18" charset="0"/>
              <a:buAutoNum type="arabicParenR"/>
            </a:pPr>
            <a:r>
              <a:rPr lang="en-US" sz="3200" smtClean="0">
                <a:cs typeface="Arial" charset="0"/>
              </a:rPr>
              <a:t>All cells come from preexisting cells.</a:t>
            </a:r>
          </a:p>
        </p:txBody>
      </p:sp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2438400" y="381000"/>
            <a:ext cx="35417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latin typeface="Century Schoolbook" pitchFamily="18" charset="0"/>
              </a:rPr>
              <a:t>Cell Theory</a:t>
            </a:r>
          </a:p>
          <a:p>
            <a:pPr algn="ctr"/>
            <a:endParaRPr lang="en-US" sz="160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231</TotalTime>
  <Words>452</Words>
  <Application>Microsoft Office PowerPoint</Application>
  <PresentationFormat>On-screen Show (4:3)</PresentationFormat>
  <Paragraphs>127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Oriel</vt:lpstr>
      <vt:lpstr>UNIT A </vt:lpstr>
      <vt:lpstr>Chapter 1 </vt:lpstr>
      <vt:lpstr>PowerPoint Presentation</vt:lpstr>
      <vt:lpstr>All Organisms are  Composed of Cells</vt:lpstr>
      <vt:lpstr>PowerPoint Presentation</vt:lpstr>
      <vt:lpstr>Cells?</vt:lpstr>
      <vt:lpstr>The Sizes of Living Things and  Their Components</vt:lpstr>
      <vt:lpstr>What made the discovery  of cells possible???</vt:lpstr>
      <vt:lpstr>“All living things are made of cells.”</vt:lpstr>
      <vt:lpstr>PowerPoint Presentation</vt:lpstr>
      <vt:lpstr>Animal Cell Anatomy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B</dc:title>
  <dc:creator>Valued Acer Customer</dc:creator>
  <cp:lastModifiedBy>TCDSB</cp:lastModifiedBy>
  <cp:revision>51</cp:revision>
  <dcterms:created xsi:type="dcterms:W3CDTF">2012-05-16T22:36:56Z</dcterms:created>
  <dcterms:modified xsi:type="dcterms:W3CDTF">2015-05-01T17:27:10Z</dcterms:modified>
</cp:coreProperties>
</file>